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86" r:id="rId2"/>
    <p:sldId id="257" r:id="rId3"/>
    <p:sldId id="258" r:id="rId4"/>
    <p:sldId id="260" r:id="rId5"/>
    <p:sldId id="259" r:id="rId6"/>
    <p:sldId id="261" r:id="rId7"/>
    <p:sldId id="262" r:id="rId8"/>
    <p:sldId id="263" r:id="rId9"/>
    <p:sldId id="288" r:id="rId10"/>
    <p:sldId id="289" r:id="rId11"/>
    <p:sldId id="290" r:id="rId12"/>
    <p:sldId id="267" r:id="rId13"/>
    <p:sldId id="291" r:id="rId14"/>
    <p:sldId id="269" r:id="rId15"/>
    <p:sldId id="270" r:id="rId16"/>
    <p:sldId id="292" r:id="rId17"/>
    <p:sldId id="274" r:id="rId18"/>
    <p:sldId id="293" r:id="rId19"/>
    <p:sldId id="294" r:id="rId20"/>
    <p:sldId id="295" r:id="rId21"/>
    <p:sldId id="296" r:id="rId22"/>
    <p:sldId id="276" r:id="rId23"/>
    <p:sldId id="277" r:id="rId24"/>
    <p:sldId id="278" r:id="rId25"/>
    <p:sldId id="279" r:id="rId26"/>
    <p:sldId id="297" r:id="rId27"/>
    <p:sldId id="298" r:id="rId28"/>
    <p:sldId id="299"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KDIVxpnveWj/5e9rtOHQdZmuTv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A4F4A8-6A3C-4714-BF9D-C58F9CFC46B3}">
  <a:tblStyle styleId="{B4A4F4A8-6A3C-4714-BF9D-C58F9CFC46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9B2E0E-12BE-492C-B8F2-6992DFE25E46}"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7EE"/>
          </a:solidFill>
        </a:fill>
      </a:tcStyle>
    </a:wholeTbl>
    <a:band1H>
      <a:tcTxStyle/>
      <a:tcStyle>
        <a:tcBdr/>
        <a:fill>
          <a:solidFill>
            <a:srgbClr val="F4CCDB"/>
          </a:solidFill>
        </a:fill>
      </a:tcStyle>
    </a:band1H>
    <a:band2H>
      <a:tcTxStyle/>
      <a:tcStyle>
        <a:tcBdr/>
      </a:tcStyle>
    </a:band2H>
    <a:band1V>
      <a:tcTxStyle/>
      <a:tcStyle>
        <a:tcBdr/>
        <a:fill>
          <a:solidFill>
            <a:srgbClr val="F4CCD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p:restoredTop sz="89438"/>
  </p:normalViewPr>
  <p:slideViewPr>
    <p:cSldViewPr snapToGrid="0" snapToObjects="1">
      <p:cViewPr varScale="1">
        <p:scale>
          <a:sx n="113" d="100"/>
          <a:sy n="113" d="100"/>
        </p:scale>
        <p:origin x="224" y="176"/>
      </p:cViewPr>
      <p:guideLst/>
    </p:cSldViewPr>
  </p:slid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E1058C-EDF3-4020-BCBA-A90686F7898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D4DF2CC-D71B-4A4A-9EEF-F9E2D7141F84}">
      <dgm:prSet/>
      <dgm:spPr/>
      <dgm:t>
        <a:bodyPr/>
        <a:lstStyle/>
        <a:p>
          <a:pPr>
            <a:lnSpc>
              <a:spcPct val="100000"/>
            </a:lnSpc>
          </a:pPr>
          <a:r>
            <a:rPr lang="en-US"/>
            <a:t>Introduction</a:t>
          </a:r>
        </a:p>
      </dgm:t>
    </dgm:pt>
    <dgm:pt modelId="{E8FCB6F3-0481-4DA6-985E-91EB15F0D0A0}" type="parTrans" cxnId="{49613FC0-1891-40E5-B96A-24078FE7C55A}">
      <dgm:prSet/>
      <dgm:spPr/>
      <dgm:t>
        <a:bodyPr/>
        <a:lstStyle/>
        <a:p>
          <a:endParaRPr lang="en-US"/>
        </a:p>
      </dgm:t>
    </dgm:pt>
    <dgm:pt modelId="{1E1DC721-4C19-40FB-9C4A-88CAF2E88ACF}" type="sibTrans" cxnId="{49613FC0-1891-40E5-B96A-24078FE7C55A}">
      <dgm:prSet/>
      <dgm:spPr/>
      <dgm:t>
        <a:bodyPr/>
        <a:lstStyle/>
        <a:p>
          <a:pPr>
            <a:lnSpc>
              <a:spcPct val="100000"/>
            </a:lnSpc>
          </a:pPr>
          <a:endParaRPr lang="en-US"/>
        </a:p>
      </dgm:t>
    </dgm:pt>
    <dgm:pt modelId="{F1313696-E415-46F2-94E5-306E0E30FCA2}">
      <dgm:prSet/>
      <dgm:spPr/>
      <dgm:t>
        <a:bodyPr/>
        <a:lstStyle/>
        <a:p>
          <a:pPr>
            <a:lnSpc>
              <a:spcPct val="100000"/>
            </a:lnSpc>
          </a:pPr>
          <a:r>
            <a:rPr lang="en-US"/>
            <a:t>Exploratory Analysis</a:t>
          </a:r>
        </a:p>
      </dgm:t>
    </dgm:pt>
    <dgm:pt modelId="{2975CBEF-832E-47B4-85AA-ED135776D7E3}" type="parTrans" cxnId="{3FDF964D-4A14-4BE3-B70A-171AB2CDF6DB}">
      <dgm:prSet/>
      <dgm:spPr/>
      <dgm:t>
        <a:bodyPr/>
        <a:lstStyle/>
        <a:p>
          <a:endParaRPr lang="en-US"/>
        </a:p>
      </dgm:t>
    </dgm:pt>
    <dgm:pt modelId="{AFED38EE-F8DA-4637-BA61-D6B355C1541E}" type="sibTrans" cxnId="{3FDF964D-4A14-4BE3-B70A-171AB2CDF6DB}">
      <dgm:prSet/>
      <dgm:spPr/>
      <dgm:t>
        <a:bodyPr/>
        <a:lstStyle/>
        <a:p>
          <a:pPr>
            <a:lnSpc>
              <a:spcPct val="100000"/>
            </a:lnSpc>
          </a:pPr>
          <a:endParaRPr lang="en-US"/>
        </a:p>
      </dgm:t>
    </dgm:pt>
    <dgm:pt modelId="{0CA2D0F9-0A50-4925-8CC8-A25BC7AB08E6}">
      <dgm:prSet/>
      <dgm:spPr/>
      <dgm:t>
        <a:bodyPr/>
        <a:lstStyle/>
        <a:p>
          <a:pPr>
            <a:lnSpc>
              <a:spcPct val="100000"/>
            </a:lnSpc>
          </a:pPr>
          <a:r>
            <a:rPr lang="en-US"/>
            <a:t>Data Preparation</a:t>
          </a:r>
        </a:p>
      </dgm:t>
    </dgm:pt>
    <dgm:pt modelId="{B422F2ED-10A9-43B3-A1B1-47FCDBD865E9}" type="parTrans" cxnId="{E926B1BD-C166-4129-9F9D-D24441407DAD}">
      <dgm:prSet/>
      <dgm:spPr/>
      <dgm:t>
        <a:bodyPr/>
        <a:lstStyle/>
        <a:p>
          <a:endParaRPr lang="en-US"/>
        </a:p>
      </dgm:t>
    </dgm:pt>
    <dgm:pt modelId="{DCE0F954-1EC0-48AF-BEB9-657B9CE1A0B4}" type="sibTrans" cxnId="{E926B1BD-C166-4129-9F9D-D24441407DAD}">
      <dgm:prSet/>
      <dgm:spPr/>
      <dgm:t>
        <a:bodyPr/>
        <a:lstStyle/>
        <a:p>
          <a:pPr>
            <a:lnSpc>
              <a:spcPct val="100000"/>
            </a:lnSpc>
          </a:pPr>
          <a:endParaRPr lang="en-US"/>
        </a:p>
      </dgm:t>
    </dgm:pt>
    <dgm:pt modelId="{A99C7CC7-F172-4656-8223-E5817CFF181B}">
      <dgm:prSet/>
      <dgm:spPr/>
      <dgm:t>
        <a:bodyPr/>
        <a:lstStyle/>
        <a:p>
          <a:pPr>
            <a:lnSpc>
              <a:spcPct val="100000"/>
            </a:lnSpc>
          </a:pPr>
          <a:r>
            <a:rPr lang="en-US"/>
            <a:t>Feature Engineering</a:t>
          </a:r>
        </a:p>
      </dgm:t>
    </dgm:pt>
    <dgm:pt modelId="{8F1CE1BA-7E9C-4D90-99B3-0760A28109BF}" type="parTrans" cxnId="{E5B5DE87-F725-432C-BE85-10571720A63F}">
      <dgm:prSet/>
      <dgm:spPr/>
      <dgm:t>
        <a:bodyPr/>
        <a:lstStyle/>
        <a:p>
          <a:endParaRPr lang="en-US"/>
        </a:p>
      </dgm:t>
    </dgm:pt>
    <dgm:pt modelId="{5FCF0B7D-E607-4F4B-8446-96C33EFA95B9}" type="sibTrans" cxnId="{E5B5DE87-F725-432C-BE85-10571720A63F}">
      <dgm:prSet/>
      <dgm:spPr/>
      <dgm:t>
        <a:bodyPr/>
        <a:lstStyle/>
        <a:p>
          <a:pPr>
            <a:lnSpc>
              <a:spcPct val="100000"/>
            </a:lnSpc>
          </a:pPr>
          <a:endParaRPr lang="en-US"/>
        </a:p>
      </dgm:t>
    </dgm:pt>
    <dgm:pt modelId="{EA9B9599-787D-4D71-B046-13D906B6AD80}">
      <dgm:prSet/>
      <dgm:spPr/>
      <dgm:t>
        <a:bodyPr/>
        <a:lstStyle/>
        <a:p>
          <a:pPr>
            <a:lnSpc>
              <a:spcPct val="100000"/>
            </a:lnSpc>
          </a:pPr>
          <a:r>
            <a:rPr lang="en-US"/>
            <a:t>Model Development and Evaluation </a:t>
          </a:r>
        </a:p>
      </dgm:t>
    </dgm:pt>
    <dgm:pt modelId="{A13FBD80-180C-42CB-935F-97DD55BE00F0}" type="parTrans" cxnId="{F9496F68-45F7-4865-8FA0-3BF0BFECC93A}">
      <dgm:prSet/>
      <dgm:spPr/>
      <dgm:t>
        <a:bodyPr/>
        <a:lstStyle/>
        <a:p>
          <a:endParaRPr lang="en-US"/>
        </a:p>
      </dgm:t>
    </dgm:pt>
    <dgm:pt modelId="{392874ED-5307-4E6B-A1E9-817E4F74AC6D}" type="sibTrans" cxnId="{F9496F68-45F7-4865-8FA0-3BF0BFECC93A}">
      <dgm:prSet/>
      <dgm:spPr/>
      <dgm:t>
        <a:bodyPr/>
        <a:lstStyle/>
        <a:p>
          <a:pPr>
            <a:lnSpc>
              <a:spcPct val="100000"/>
            </a:lnSpc>
          </a:pPr>
          <a:endParaRPr lang="en-US"/>
        </a:p>
      </dgm:t>
    </dgm:pt>
    <dgm:pt modelId="{A084F80B-826F-45B6-BEE7-DD470BF31F3B}">
      <dgm:prSet/>
      <dgm:spPr/>
      <dgm:t>
        <a:bodyPr/>
        <a:lstStyle/>
        <a:p>
          <a:pPr>
            <a:lnSpc>
              <a:spcPct val="100000"/>
            </a:lnSpc>
          </a:pPr>
          <a:r>
            <a:rPr lang="en-US"/>
            <a:t>Prediction</a:t>
          </a:r>
        </a:p>
      </dgm:t>
    </dgm:pt>
    <dgm:pt modelId="{52DCCC02-3B42-41D2-82EF-38D59777A9BA}" type="parTrans" cxnId="{244728AF-DB11-4B38-AC0A-B2C1640F229A}">
      <dgm:prSet/>
      <dgm:spPr/>
      <dgm:t>
        <a:bodyPr/>
        <a:lstStyle/>
        <a:p>
          <a:endParaRPr lang="en-US"/>
        </a:p>
      </dgm:t>
    </dgm:pt>
    <dgm:pt modelId="{2CA14016-3F35-49BB-BD53-DE8E69DB7D25}" type="sibTrans" cxnId="{244728AF-DB11-4B38-AC0A-B2C1640F229A}">
      <dgm:prSet/>
      <dgm:spPr/>
      <dgm:t>
        <a:bodyPr/>
        <a:lstStyle/>
        <a:p>
          <a:pPr>
            <a:lnSpc>
              <a:spcPct val="100000"/>
            </a:lnSpc>
          </a:pPr>
          <a:endParaRPr lang="en-US"/>
        </a:p>
      </dgm:t>
    </dgm:pt>
    <dgm:pt modelId="{B8158DBC-4B9C-4BEE-BA2B-BE72EBB96258}">
      <dgm:prSet/>
      <dgm:spPr/>
      <dgm:t>
        <a:bodyPr/>
        <a:lstStyle/>
        <a:p>
          <a:pPr>
            <a:lnSpc>
              <a:spcPct val="100000"/>
            </a:lnSpc>
          </a:pPr>
          <a:r>
            <a:rPr lang="en-US"/>
            <a:t>Conclusion</a:t>
          </a:r>
        </a:p>
      </dgm:t>
    </dgm:pt>
    <dgm:pt modelId="{DF7C3492-E04F-46F1-9CEC-79D53E1DF67B}" type="parTrans" cxnId="{2601D725-FE09-4949-BF37-FC77C796A262}">
      <dgm:prSet/>
      <dgm:spPr/>
      <dgm:t>
        <a:bodyPr/>
        <a:lstStyle/>
        <a:p>
          <a:endParaRPr lang="en-US"/>
        </a:p>
      </dgm:t>
    </dgm:pt>
    <dgm:pt modelId="{BEE5358F-2935-4EFF-9DDB-201FF468F3F2}" type="sibTrans" cxnId="{2601D725-FE09-4949-BF37-FC77C796A262}">
      <dgm:prSet/>
      <dgm:spPr/>
      <dgm:t>
        <a:bodyPr/>
        <a:lstStyle/>
        <a:p>
          <a:endParaRPr lang="en-US"/>
        </a:p>
      </dgm:t>
    </dgm:pt>
    <dgm:pt modelId="{1543BCAB-3FCC-489C-98B5-3E164C7B6878}" type="pres">
      <dgm:prSet presAssocID="{66E1058C-EDF3-4020-BCBA-A90686F7898B}" presName="root" presStyleCnt="0">
        <dgm:presLayoutVars>
          <dgm:dir/>
          <dgm:resizeHandles val="exact"/>
        </dgm:presLayoutVars>
      </dgm:prSet>
      <dgm:spPr/>
    </dgm:pt>
    <dgm:pt modelId="{8BAB1A9C-F14B-44DC-9D5B-B65AB1B3B20C}" type="pres">
      <dgm:prSet presAssocID="{66E1058C-EDF3-4020-BCBA-A90686F7898B}" presName="container" presStyleCnt="0">
        <dgm:presLayoutVars>
          <dgm:dir/>
          <dgm:resizeHandles val="exact"/>
        </dgm:presLayoutVars>
      </dgm:prSet>
      <dgm:spPr/>
    </dgm:pt>
    <dgm:pt modelId="{2CF7F44B-62F8-41B6-81B6-8F7C2DB2A234}" type="pres">
      <dgm:prSet presAssocID="{BD4DF2CC-D71B-4A4A-9EEF-F9E2D7141F84}" presName="compNode" presStyleCnt="0"/>
      <dgm:spPr/>
    </dgm:pt>
    <dgm:pt modelId="{A2D20E40-6449-4267-B1DB-2C345C9CACFD}" type="pres">
      <dgm:prSet presAssocID="{BD4DF2CC-D71B-4A4A-9EEF-F9E2D7141F84}" presName="iconBgRect" presStyleLbl="bgShp" presStyleIdx="0" presStyleCnt="7"/>
      <dgm:spPr/>
    </dgm:pt>
    <dgm:pt modelId="{2F957D6E-9D2B-4767-8630-023670679359}" type="pres">
      <dgm:prSet presAssocID="{BD4DF2CC-D71B-4A4A-9EEF-F9E2D7141F8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9958C7E-17A2-4A67-B08E-CCC69924655E}" type="pres">
      <dgm:prSet presAssocID="{BD4DF2CC-D71B-4A4A-9EEF-F9E2D7141F84}" presName="spaceRect" presStyleCnt="0"/>
      <dgm:spPr/>
    </dgm:pt>
    <dgm:pt modelId="{BAF8676C-8607-4A85-BE1B-8CFD03A7F94A}" type="pres">
      <dgm:prSet presAssocID="{BD4DF2CC-D71B-4A4A-9EEF-F9E2D7141F84}" presName="textRect" presStyleLbl="revTx" presStyleIdx="0" presStyleCnt="7">
        <dgm:presLayoutVars>
          <dgm:chMax val="1"/>
          <dgm:chPref val="1"/>
        </dgm:presLayoutVars>
      </dgm:prSet>
      <dgm:spPr/>
    </dgm:pt>
    <dgm:pt modelId="{46AA7F23-C777-4C94-BA85-8D4EB986CF2C}" type="pres">
      <dgm:prSet presAssocID="{1E1DC721-4C19-40FB-9C4A-88CAF2E88ACF}" presName="sibTrans" presStyleLbl="sibTrans2D1" presStyleIdx="0" presStyleCnt="0"/>
      <dgm:spPr/>
    </dgm:pt>
    <dgm:pt modelId="{1CCF017F-10AB-495F-82AC-D7D73829B436}" type="pres">
      <dgm:prSet presAssocID="{F1313696-E415-46F2-94E5-306E0E30FCA2}" presName="compNode" presStyleCnt="0"/>
      <dgm:spPr/>
    </dgm:pt>
    <dgm:pt modelId="{572AC406-A658-4FDC-8F5B-AF69469F58F6}" type="pres">
      <dgm:prSet presAssocID="{F1313696-E415-46F2-94E5-306E0E30FCA2}" presName="iconBgRect" presStyleLbl="bgShp" presStyleIdx="1" presStyleCnt="7"/>
      <dgm:spPr/>
    </dgm:pt>
    <dgm:pt modelId="{09F02BA5-0CB4-497F-8F13-E3B3374CA53F}" type="pres">
      <dgm:prSet presAssocID="{F1313696-E415-46F2-94E5-306E0E30FCA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BF4602AB-9187-48D4-9952-F398320413B9}" type="pres">
      <dgm:prSet presAssocID="{F1313696-E415-46F2-94E5-306E0E30FCA2}" presName="spaceRect" presStyleCnt="0"/>
      <dgm:spPr/>
    </dgm:pt>
    <dgm:pt modelId="{94C34E1B-A47A-4B11-917E-3C6FA226593E}" type="pres">
      <dgm:prSet presAssocID="{F1313696-E415-46F2-94E5-306E0E30FCA2}" presName="textRect" presStyleLbl="revTx" presStyleIdx="1" presStyleCnt="7">
        <dgm:presLayoutVars>
          <dgm:chMax val="1"/>
          <dgm:chPref val="1"/>
        </dgm:presLayoutVars>
      </dgm:prSet>
      <dgm:spPr/>
    </dgm:pt>
    <dgm:pt modelId="{0DE9C50E-D04B-4631-82F9-D68FD7938E20}" type="pres">
      <dgm:prSet presAssocID="{AFED38EE-F8DA-4637-BA61-D6B355C1541E}" presName="sibTrans" presStyleLbl="sibTrans2D1" presStyleIdx="0" presStyleCnt="0"/>
      <dgm:spPr/>
    </dgm:pt>
    <dgm:pt modelId="{CE154CCC-2921-4B06-8E68-09F78CA14201}" type="pres">
      <dgm:prSet presAssocID="{0CA2D0F9-0A50-4925-8CC8-A25BC7AB08E6}" presName="compNode" presStyleCnt="0"/>
      <dgm:spPr/>
    </dgm:pt>
    <dgm:pt modelId="{D44B52AE-41CF-4307-880B-736C0C8E3B42}" type="pres">
      <dgm:prSet presAssocID="{0CA2D0F9-0A50-4925-8CC8-A25BC7AB08E6}" presName="iconBgRect" presStyleLbl="bgShp" presStyleIdx="2" presStyleCnt="7"/>
      <dgm:spPr/>
    </dgm:pt>
    <dgm:pt modelId="{61537CF8-5FA1-4A66-8FF1-E5DA930208ED}" type="pres">
      <dgm:prSet presAssocID="{0CA2D0F9-0A50-4925-8CC8-A25BC7AB08E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280CB1A-DA4A-4F2B-B71E-1A837B3BE7D4}" type="pres">
      <dgm:prSet presAssocID="{0CA2D0F9-0A50-4925-8CC8-A25BC7AB08E6}" presName="spaceRect" presStyleCnt="0"/>
      <dgm:spPr/>
    </dgm:pt>
    <dgm:pt modelId="{70AA8EB4-EA33-47A0-97B9-A15E719D1ECB}" type="pres">
      <dgm:prSet presAssocID="{0CA2D0F9-0A50-4925-8CC8-A25BC7AB08E6}" presName="textRect" presStyleLbl="revTx" presStyleIdx="2" presStyleCnt="7">
        <dgm:presLayoutVars>
          <dgm:chMax val="1"/>
          <dgm:chPref val="1"/>
        </dgm:presLayoutVars>
      </dgm:prSet>
      <dgm:spPr/>
    </dgm:pt>
    <dgm:pt modelId="{EDD4AB80-9635-45A5-8D55-DDC80AABC2D5}" type="pres">
      <dgm:prSet presAssocID="{DCE0F954-1EC0-48AF-BEB9-657B9CE1A0B4}" presName="sibTrans" presStyleLbl="sibTrans2D1" presStyleIdx="0" presStyleCnt="0"/>
      <dgm:spPr/>
    </dgm:pt>
    <dgm:pt modelId="{6CAA4BCE-8AED-46C0-8927-C37D61C09331}" type="pres">
      <dgm:prSet presAssocID="{A99C7CC7-F172-4656-8223-E5817CFF181B}" presName="compNode" presStyleCnt="0"/>
      <dgm:spPr/>
    </dgm:pt>
    <dgm:pt modelId="{88410DE9-C19C-43D9-9C27-06F3CEE9F3F4}" type="pres">
      <dgm:prSet presAssocID="{A99C7CC7-F172-4656-8223-E5817CFF181B}" presName="iconBgRect" presStyleLbl="bgShp" presStyleIdx="3" presStyleCnt="7"/>
      <dgm:spPr/>
    </dgm:pt>
    <dgm:pt modelId="{BE0FDF14-E7C3-4390-A9AE-1099A9AC2C27}" type="pres">
      <dgm:prSet presAssocID="{A99C7CC7-F172-4656-8223-E5817CFF181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AAFC368-9E49-4DE3-8E38-4E9F9080CFA7}" type="pres">
      <dgm:prSet presAssocID="{A99C7CC7-F172-4656-8223-E5817CFF181B}" presName="spaceRect" presStyleCnt="0"/>
      <dgm:spPr/>
    </dgm:pt>
    <dgm:pt modelId="{D7822EFE-1035-4F9F-9838-2B0211604AFE}" type="pres">
      <dgm:prSet presAssocID="{A99C7CC7-F172-4656-8223-E5817CFF181B}" presName="textRect" presStyleLbl="revTx" presStyleIdx="3" presStyleCnt="7">
        <dgm:presLayoutVars>
          <dgm:chMax val="1"/>
          <dgm:chPref val="1"/>
        </dgm:presLayoutVars>
      </dgm:prSet>
      <dgm:spPr/>
    </dgm:pt>
    <dgm:pt modelId="{17E97BDA-F0F7-48D9-AE66-1BE4D948603F}" type="pres">
      <dgm:prSet presAssocID="{5FCF0B7D-E607-4F4B-8446-96C33EFA95B9}" presName="sibTrans" presStyleLbl="sibTrans2D1" presStyleIdx="0" presStyleCnt="0"/>
      <dgm:spPr/>
    </dgm:pt>
    <dgm:pt modelId="{CCD01091-FDBB-4216-95D4-3DA7D1890ED5}" type="pres">
      <dgm:prSet presAssocID="{EA9B9599-787D-4D71-B046-13D906B6AD80}" presName="compNode" presStyleCnt="0"/>
      <dgm:spPr/>
    </dgm:pt>
    <dgm:pt modelId="{5377EB2E-E0EE-40DC-AF1E-DADAB6B9D5BE}" type="pres">
      <dgm:prSet presAssocID="{EA9B9599-787D-4D71-B046-13D906B6AD80}" presName="iconBgRect" presStyleLbl="bgShp" presStyleIdx="4" presStyleCnt="7"/>
      <dgm:spPr/>
    </dgm:pt>
    <dgm:pt modelId="{478E2183-0525-4482-9CC6-E82713437486}" type="pres">
      <dgm:prSet presAssocID="{EA9B9599-787D-4D71-B046-13D906B6AD8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B890B591-B3B9-4D71-A2C6-9ACAACD78B28}" type="pres">
      <dgm:prSet presAssocID="{EA9B9599-787D-4D71-B046-13D906B6AD80}" presName="spaceRect" presStyleCnt="0"/>
      <dgm:spPr/>
    </dgm:pt>
    <dgm:pt modelId="{318AE68C-6BCA-4AC4-B8CE-233DAD7FF1B7}" type="pres">
      <dgm:prSet presAssocID="{EA9B9599-787D-4D71-B046-13D906B6AD80}" presName="textRect" presStyleLbl="revTx" presStyleIdx="4" presStyleCnt="7">
        <dgm:presLayoutVars>
          <dgm:chMax val="1"/>
          <dgm:chPref val="1"/>
        </dgm:presLayoutVars>
      </dgm:prSet>
      <dgm:spPr/>
    </dgm:pt>
    <dgm:pt modelId="{2B375A2B-6DCC-4CEE-970B-10C533A36C82}" type="pres">
      <dgm:prSet presAssocID="{392874ED-5307-4E6B-A1E9-817E4F74AC6D}" presName="sibTrans" presStyleLbl="sibTrans2D1" presStyleIdx="0" presStyleCnt="0"/>
      <dgm:spPr/>
    </dgm:pt>
    <dgm:pt modelId="{475EACB4-CEE1-4853-B52B-1B8B64032B2C}" type="pres">
      <dgm:prSet presAssocID="{A084F80B-826F-45B6-BEE7-DD470BF31F3B}" presName="compNode" presStyleCnt="0"/>
      <dgm:spPr/>
    </dgm:pt>
    <dgm:pt modelId="{70D6605F-B676-47F6-B9A5-E50684D9645E}" type="pres">
      <dgm:prSet presAssocID="{A084F80B-826F-45B6-BEE7-DD470BF31F3B}" presName="iconBgRect" presStyleLbl="bgShp" presStyleIdx="5" presStyleCnt="7"/>
      <dgm:spPr/>
    </dgm:pt>
    <dgm:pt modelId="{82B87F0A-A910-4BC6-BB14-D6FF52745918}" type="pres">
      <dgm:prSet presAssocID="{A084F80B-826F-45B6-BEE7-DD470BF31F3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ought bubble"/>
        </a:ext>
      </dgm:extLst>
    </dgm:pt>
    <dgm:pt modelId="{E5797367-3820-4460-A612-437378018AC3}" type="pres">
      <dgm:prSet presAssocID="{A084F80B-826F-45B6-BEE7-DD470BF31F3B}" presName="spaceRect" presStyleCnt="0"/>
      <dgm:spPr/>
    </dgm:pt>
    <dgm:pt modelId="{18CF51AB-0722-47EF-A161-9784600F8A23}" type="pres">
      <dgm:prSet presAssocID="{A084F80B-826F-45B6-BEE7-DD470BF31F3B}" presName="textRect" presStyleLbl="revTx" presStyleIdx="5" presStyleCnt="7">
        <dgm:presLayoutVars>
          <dgm:chMax val="1"/>
          <dgm:chPref val="1"/>
        </dgm:presLayoutVars>
      </dgm:prSet>
      <dgm:spPr/>
    </dgm:pt>
    <dgm:pt modelId="{7D42D935-F168-42C6-BA7F-73DAA95ACE29}" type="pres">
      <dgm:prSet presAssocID="{2CA14016-3F35-49BB-BD53-DE8E69DB7D25}" presName="sibTrans" presStyleLbl="sibTrans2D1" presStyleIdx="0" presStyleCnt="0"/>
      <dgm:spPr/>
    </dgm:pt>
    <dgm:pt modelId="{3BCFB5A6-DB96-44BC-AEFA-8A0C9379E7FA}" type="pres">
      <dgm:prSet presAssocID="{B8158DBC-4B9C-4BEE-BA2B-BE72EBB96258}" presName="compNode" presStyleCnt="0"/>
      <dgm:spPr/>
    </dgm:pt>
    <dgm:pt modelId="{1A3FC117-1878-4089-839A-3688535CC933}" type="pres">
      <dgm:prSet presAssocID="{B8158DBC-4B9C-4BEE-BA2B-BE72EBB96258}" presName="iconBgRect" presStyleLbl="bgShp" presStyleIdx="6" presStyleCnt="7"/>
      <dgm:spPr/>
    </dgm:pt>
    <dgm:pt modelId="{F3F5FD8F-AA11-431E-BC1D-D6A7D638CE86}" type="pres">
      <dgm:prSet presAssocID="{B8158DBC-4B9C-4BEE-BA2B-BE72EBB9625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C2C8CEF7-77F2-4809-93D2-73CB3516FF70}" type="pres">
      <dgm:prSet presAssocID="{B8158DBC-4B9C-4BEE-BA2B-BE72EBB96258}" presName="spaceRect" presStyleCnt="0"/>
      <dgm:spPr/>
    </dgm:pt>
    <dgm:pt modelId="{B2BA6341-3783-4E8D-8AAB-0CAEC92B2123}" type="pres">
      <dgm:prSet presAssocID="{B8158DBC-4B9C-4BEE-BA2B-BE72EBB96258}" presName="textRect" presStyleLbl="revTx" presStyleIdx="6" presStyleCnt="7">
        <dgm:presLayoutVars>
          <dgm:chMax val="1"/>
          <dgm:chPref val="1"/>
        </dgm:presLayoutVars>
      </dgm:prSet>
      <dgm:spPr/>
    </dgm:pt>
  </dgm:ptLst>
  <dgm:cxnLst>
    <dgm:cxn modelId="{46DECE03-62B5-144B-8949-E0A686071FF1}" type="presOf" srcId="{A084F80B-826F-45B6-BEE7-DD470BF31F3B}" destId="{18CF51AB-0722-47EF-A161-9784600F8A23}" srcOrd="0" destOrd="0" presId="urn:microsoft.com/office/officeart/2018/2/layout/IconCircleList"/>
    <dgm:cxn modelId="{AF8D950B-FEAE-7349-97E0-D63D32B2C195}" type="presOf" srcId="{EA9B9599-787D-4D71-B046-13D906B6AD80}" destId="{318AE68C-6BCA-4AC4-B8CE-233DAD7FF1B7}" srcOrd="0" destOrd="0" presId="urn:microsoft.com/office/officeart/2018/2/layout/IconCircleList"/>
    <dgm:cxn modelId="{49F64B0E-40C6-E945-BB30-04726E664DCC}" type="presOf" srcId="{DCE0F954-1EC0-48AF-BEB9-657B9CE1A0B4}" destId="{EDD4AB80-9635-45A5-8D55-DDC80AABC2D5}" srcOrd="0" destOrd="0" presId="urn:microsoft.com/office/officeart/2018/2/layout/IconCircleList"/>
    <dgm:cxn modelId="{0190F317-D384-BC45-8701-E7279CA02F78}" type="presOf" srcId="{392874ED-5307-4E6B-A1E9-817E4F74AC6D}" destId="{2B375A2B-6DCC-4CEE-970B-10C533A36C82}" srcOrd="0" destOrd="0" presId="urn:microsoft.com/office/officeart/2018/2/layout/IconCircleList"/>
    <dgm:cxn modelId="{2601D725-FE09-4949-BF37-FC77C796A262}" srcId="{66E1058C-EDF3-4020-BCBA-A90686F7898B}" destId="{B8158DBC-4B9C-4BEE-BA2B-BE72EBB96258}" srcOrd="6" destOrd="0" parTransId="{DF7C3492-E04F-46F1-9CEC-79D53E1DF67B}" sibTransId="{BEE5358F-2935-4EFF-9DDB-201FF468F3F2}"/>
    <dgm:cxn modelId="{66DE862C-861A-5648-97C9-C8315E31695F}" type="presOf" srcId="{BD4DF2CC-D71B-4A4A-9EEF-F9E2D7141F84}" destId="{BAF8676C-8607-4A85-BE1B-8CFD03A7F94A}" srcOrd="0" destOrd="0" presId="urn:microsoft.com/office/officeart/2018/2/layout/IconCircleList"/>
    <dgm:cxn modelId="{4F0A4C31-8C4E-0249-A80D-EF9A38CADDD2}" type="presOf" srcId="{2CA14016-3F35-49BB-BD53-DE8E69DB7D25}" destId="{7D42D935-F168-42C6-BA7F-73DAA95ACE29}" srcOrd="0" destOrd="0" presId="urn:microsoft.com/office/officeart/2018/2/layout/IconCircleList"/>
    <dgm:cxn modelId="{3FDF964D-4A14-4BE3-B70A-171AB2CDF6DB}" srcId="{66E1058C-EDF3-4020-BCBA-A90686F7898B}" destId="{F1313696-E415-46F2-94E5-306E0E30FCA2}" srcOrd="1" destOrd="0" parTransId="{2975CBEF-832E-47B4-85AA-ED135776D7E3}" sibTransId="{AFED38EE-F8DA-4637-BA61-D6B355C1541E}"/>
    <dgm:cxn modelId="{BF13FC5F-BACE-644A-B18E-DB1E4EF175D9}" type="presOf" srcId="{5FCF0B7D-E607-4F4B-8446-96C33EFA95B9}" destId="{17E97BDA-F0F7-48D9-AE66-1BE4D948603F}" srcOrd="0" destOrd="0" presId="urn:microsoft.com/office/officeart/2018/2/layout/IconCircleList"/>
    <dgm:cxn modelId="{F9496F68-45F7-4865-8FA0-3BF0BFECC93A}" srcId="{66E1058C-EDF3-4020-BCBA-A90686F7898B}" destId="{EA9B9599-787D-4D71-B046-13D906B6AD80}" srcOrd="4" destOrd="0" parTransId="{A13FBD80-180C-42CB-935F-97DD55BE00F0}" sibTransId="{392874ED-5307-4E6B-A1E9-817E4F74AC6D}"/>
    <dgm:cxn modelId="{0ED23B7E-5EE1-724C-90E4-DB9787E9747E}" type="presOf" srcId="{AFED38EE-F8DA-4637-BA61-D6B355C1541E}" destId="{0DE9C50E-D04B-4631-82F9-D68FD7938E20}" srcOrd="0" destOrd="0" presId="urn:microsoft.com/office/officeart/2018/2/layout/IconCircleList"/>
    <dgm:cxn modelId="{0D13937F-D31A-A14B-9BAA-81F10C1B2DED}" type="presOf" srcId="{B8158DBC-4B9C-4BEE-BA2B-BE72EBB96258}" destId="{B2BA6341-3783-4E8D-8AAB-0CAEC92B2123}" srcOrd="0" destOrd="0" presId="urn:microsoft.com/office/officeart/2018/2/layout/IconCircleList"/>
    <dgm:cxn modelId="{4FB58082-CA81-3943-AF3D-314EFD12DF80}" type="presOf" srcId="{A99C7CC7-F172-4656-8223-E5817CFF181B}" destId="{D7822EFE-1035-4F9F-9838-2B0211604AFE}" srcOrd="0" destOrd="0" presId="urn:microsoft.com/office/officeart/2018/2/layout/IconCircleList"/>
    <dgm:cxn modelId="{EAAD0286-AF5A-B04B-9804-3C38CCCD00E8}" type="presOf" srcId="{F1313696-E415-46F2-94E5-306E0E30FCA2}" destId="{94C34E1B-A47A-4B11-917E-3C6FA226593E}" srcOrd="0" destOrd="0" presId="urn:microsoft.com/office/officeart/2018/2/layout/IconCircleList"/>
    <dgm:cxn modelId="{E5B5DE87-F725-432C-BE85-10571720A63F}" srcId="{66E1058C-EDF3-4020-BCBA-A90686F7898B}" destId="{A99C7CC7-F172-4656-8223-E5817CFF181B}" srcOrd="3" destOrd="0" parTransId="{8F1CE1BA-7E9C-4D90-99B3-0760A28109BF}" sibTransId="{5FCF0B7D-E607-4F4B-8446-96C33EFA95B9}"/>
    <dgm:cxn modelId="{DB7DE5AC-1129-6A42-AD4F-A3C8FBD6ADED}" type="presOf" srcId="{0CA2D0F9-0A50-4925-8CC8-A25BC7AB08E6}" destId="{70AA8EB4-EA33-47A0-97B9-A15E719D1ECB}" srcOrd="0" destOrd="0" presId="urn:microsoft.com/office/officeart/2018/2/layout/IconCircleList"/>
    <dgm:cxn modelId="{244728AF-DB11-4B38-AC0A-B2C1640F229A}" srcId="{66E1058C-EDF3-4020-BCBA-A90686F7898B}" destId="{A084F80B-826F-45B6-BEE7-DD470BF31F3B}" srcOrd="5" destOrd="0" parTransId="{52DCCC02-3B42-41D2-82EF-38D59777A9BA}" sibTransId="{2CA14016-3F35-49BB-BD53-DE8E69DB7D25}"/>
    <dgm:cxn modelId="{EAFF0FB1-F395-3044-883B-B96CC3DD0AD3}" type="presOf" srcId="{1E1DC721-4C19-40FB-9C4A-88CAF2E88ACF}" destId="{46AA7F23-C777-4C94-BA85-8D4EB986CF2C}" srcOrd="0" destOrd="0" presId="urn:microsoft.com/office/officeart/2018/2/layout/IconCircleList"/>
    <dgm:cxn modelId="{9F1CDAB1-CF7C-C84E-B1B0-98269B72A197}" type="presOf" srcId="{66E1058C-EDF3-4020-BCBA-A90686F7898B}" destId="{1543BCAB-3FCC-489C-98B5-3E164C7B6878}" srcOrd="0" destOrd="0" presId="urn:microsoft.com/office/officeart/2018/2/layout/IconCircleList"/>
    <dgm:cxn modelId="{E926B1BD-C166-4129-9F9D-D24441407DAD}" srcId="{66E1058C-EDF3-4020-BCBA-A90686F7898B}" destId="{0CA2D0F9-0A50-4925-8CC8-A25BC7AB08E6}" srcOrd="2" destOrd="0" parTransId="{B422F2ED-10A9-43B3-A1B1-47FCDBD865E9}" sibTransId="{DCE0F954-1EC0-48AF-BEB9-657B9CE1A0B4}"/>
    <dgm:cxn modelId="{49613FC0-1891-40E5-B96A-24078FE7C55A}" srcId="{66E1058C-EDF3-4020-BCBA-A90686F7898B}" destId="{BD4DF2CC-D71B-4A4A-9EEF-F9E2D7141F84}" srcOrd="0" destOrd="0" parTransId="{E8FCB6F3-0481-4DA6-985E-91EB15F0D0A0}" sibTransId="{1E1DC721-4C19-40FB-9C4A-88CAF2E88ACF}"/>
    <dgm:cxn modelId="{F654B248-B50F-DE4E-A258-347572AF1555}" type="presParOf" srcId="{1543BCAB-3FCC-489C-98B5-3E164C7B6878}" destId="{8BAB1A9C-F14B-44DC-9D5B-B65AB1B3B20C}" srcOrd="0" destOrd="0" presId="urn:microsoft.com/office/officeart/2018/2/layout/IconCircleList"/>
    <dgm:cxn modelId="{27BFCB09-C403-BD49-99BD-BAAEC61A873E}" type="presParOf" srcId="{8BAB1A9C-F14B-44DC-9D5B-B65AB1B3B20C}" destId="{2CF7F44B-62F8-41B6-81B6-8F7C2DB2A234}" srcOrd="0" destOrd="0" presId="urn:microsoft.com/office/officeart/2018/2/layout/IconCircleList"/>
    <dgm:cxn modelId="{DB6FDB58-B52B-1B4B-8A58-E1014A1D5FEB}" type="presParOf" srcId="{2CF7F44B-62F8-41B6-81B6-8F7C2DB2A234}" destId="{A2D20E40-6449-4267-B1DB-2C345C9CACFD}" srcOrd="0" destOrd="0" presId="urn:microsoft.com/office/officeart/2018/2/layout/IconCircleList"/>
    <dgm:cxn modelId="{C71BB74D-D9D4-8E40-BAA0-BF6734D24626}" type="presParOf" srcId="{2CF7F44B-62F8-41B6-81B6-8F7C2DB2A234}" destId="{2F957D6E-9D2B-4767-8630-023670679359}" srcOrd="1" destOrd="0" presId="urn:microsoft.com/office/officeart/2018/2/layout/IconCircleList"/>
    <dgm:cxn modelId="{9417F181-5C36-6943-A7AF-A31F9F4CAFC0}" type="presParOf" srcId="{2CF7F44B-62F8-41B6-81B6-8F7C2DB2A234}" destId="{A9958C7E-17A2-4A67-B08E-CCC69924655E}" srcOrd="2" destOrd="0" presId="urn:microsoft.com/office/officeart/2018/2/layout/IconCircleList"/>
    <dgm:cxn modelId="{31A69A74-EB28-F840-986A-0F2AC2A3E0E4}" type="presParOf" srcId="{2CF7F44B-62F8-41B6-81B6-8F7C2DB2A234}" destId="{BAF8676C-8607-4A85-BE1B-8CFD03A7F94A}" srcOrd="3" destOrd="0" presId="urn:microsoft.com/office/officeart/2018/2/layout/IconCircleList"/>
    <dgm:cxn modelId="{C21DC735-E3C1-D540-B07D-27DE5367E2C2}" type="presParOf" srcId="{8BAB1A9C-F14B-44DC-9D5B-B65AB1B3B20C}" destId="{46AA7F23-C777-4C94-BA85-8D4EB986CF2C}" srcOrd="1" destOrd="0" presId="urn:microsoft.com/office/officeart/2018/2/layout/IconCircleList"/>
    <dgm:cxn modelId="{3438239A-DC19-FC4A-9A66-C63282A096FE}" type="presParOf" srcId="{8BAB1A9C-F14B-44DC-9D5B-B65AB1B3B20C}" destId="{1CCF017F-10AB-495F-82AC-D7D73829B436}" srcOrd="2" destOrd="0" presId="urn:microsoft.com/office/officeart/2018/2/layout/IconCircleList"/>
    <dgm:cxn modelId="{3D635809-F690-0A46-B670-19B6F96CBF3B}" type="presParOf" srcId="{1CCF017F-10AB-495F-82AC-D7D73829B436}" destId="{572AC406-A658-4FDC-8F5B-AF69469F58F6}" srcOrd="0" destOrd="0" presId="urn:microsoft.com/office/officeart/2018/2/layout/IconCircleList"/>
    <dgm:cxn modelId="{3795BDAA-E1A8-D243-8C7E-27D782B0CA41}" type="presParOf" srcId="{1CCF017F-10AB-495F-82AC-D7D73829B436}" destId="{09F02BA5-0CB4-497F-8F13-E3B3374CA53F}" srcOrd="1" destOrd="0" presId="urn:microsoft.com/office/officeart/2018/2/layout/IconCircleList"/>
    <dgm:cxn modelId="{0B424BDF-D286-4D41-A3E3-2765F6D846B3}" type="presParOf" srcId="{1CCF017F-10AB-495F-82AC-D7D73829B436}" destId="{BF4602AB-9187-48D4-9952-F398320413B9}" srcOrd="2" destOrd="0" presId="urn:microsoft.com/office/officeart/2018/2/layout/IconCircleList"/>
    <dgm:cxn modelId="{5427E6C5-CCF9-0E41-9A86-128F4A5B4E03}" type="presParOf" srcId="{1CCF017F-10AB-495F-82AC-D7D73829B436}" destId="{94C34E1B-A47A-4B11-917E-3C6FA226593E}" srcOrd="3" destOrd="0" presId="urn:microsoft.com/office/officeart/2018/2/layout/IconCircleList"/>
    <dgm:cxn modelId="{A0A82C65-8DD1-5948-9E6E-CF778BE1C1C0}" type="presParOf" srcId="{8BAB1A9C-F14B-44DC-9D5B-B65AB1B3B20C}" destId="{0DE9C50E-D04B-4631-82F9-D68FD7938E20}" srcOrd="3" destOrd="0" presId="urn:microsoft.com/office/officeart/2018/2/layout/IconCircleList"/>
    <dgm:cxn modelId="{12417853-C441-2F48-939E-D329A9AE8235}" type="presParOf" srcId="{8BAB1A9C-F14B-44DC-9D5B-B65AB1B3B20C}" destId="{CE154CCC-2921-4B06-8E68-09F78CA14201}" srcOrd="4" destOrd="0" presId="urn:microsoft.com/office/officeart/2018/2/layout/IconCircleList"/>
    <dgm:cxn modelId="{21DBB873-8233-9E41-A31E-69AC25B89521}" type="presParOf" srcId="{CE154CCC-2921-4B06-8E68-09F78CA14201}" destId="{D44B52AE-41CF-4307-880B-736C0C8E3B42}" srcOrd="0" destOrd="0" presId="urn:microsoft.com/office/officeart/2018/2/layout/IconCircleList"/>
    <dgm:cxn modelId="{241F5385-503A-584F-A216-5E228195C36A}" type="presParOf" srcId="{CE154CCC-2921-4B06-8E68-09F78CA14201}" destId="{61537CF8-5FA1-4A66-8FF1-E5DA930208ED}" srcOrd="1" destOrd="0" presId="urn:microsoft.com/office/officeart/2018/2/layout/IconCircleList"/>
    <dgm:cxn modelId="{6574FE0D-AC0F-D74E-BD48-92A59599954E}" type="presParOf" srcId="{CE154CCC-2921-4B06-8E68-09F78CA14201}" destId="{2280CB1A-DA4A-4F2B-B71E-1A837B3BE7D4}" srcOrd="2" destOrd="0" presId="urn:microsoft.com/office/officeart/2018/2/layout/IconCircleList"/>
    <dgm:cxn modelId="{BAFE7579-3F3D-E74B-B94F-6BA30306B62D}" type="presParOf" srcId="{CE154CCC-2921-4B06-8E68-09F78CA14201}" destId="{70AA8EB4-EA33-47A0-97B9-A15E719D1ECB}" srcOrd="3" destOrd="0" presId="urn:microsoft.com/office/officeart/2018/2/layout/IconCircleList"/>
    <dgm:cxn modelId="{E8F512F8-ABD3-DD4D-B9EB-5DE546EFCD8D}" type="presParOf" srcId="{8BAB1A9C-F14B-44DC-9D5B-B65AB1B3B20C}" destId="{EDD4AB80-9635-45A5-8D55-DDC80AABC2D5}" srcOrd="5" destOrd="0" presId="urn:microsoft.com/office/officeart/2018/2/layout/IconCircleList"/>
    <dgm:cxn modelId="{C727F8A6-47FB-9544-84BD-D576680020A0}" type="presParOf" srcId="{8BAB1A9C-F14B-44DC-9D5B-B65AB1B3B20C}" destId="{6CAA4BCE-8AED-46C0-8927-C37D61C09331}" srcOrd="6" destOrd="0" presId="urn:microsoft.com/office/officeart/2018/2/layout/IconCircleList"/>
    <dgm:cxn modelId="{08E2D385-E182-AD4C-9381-B9F047EABA53}" type="presParOf" srcId="{6CAA4BCE-8AED-46C0-8927-C37D61C09331}" destId="{88410DE9-C19C-43D9-9C27-06F3CEE9F3F4}" srcOrd="0" destOrd="0" presId="urn:microsoft.com/office/officeart/2018/2/layout/IconCircleList"/>
    <dgm:cxn modelId="{909032DD-3D29-514F-9D70-934DAAF30F48}" type="presParOf" srcId="{6CAA4BCE-8AED-46C0-8927-C37D61C09331}" destId="{BE0FDF14-E7C3-4390-A9AE-1099A9AC2C27}" srcOrd="1" destOrd="0" presId="urn:microsoft.com/office/officeart/2018/2/layout/IconCircleList"/>
    <dgm:cxn modelId="{AE753C14-2808-E54C-978C-6FB2CB3C12C6}" type="presParOf" srcId="{6CAA4BCE-8AED-46C0-8927-C37D61C09331}" destId="{AAAFC368-9E49-4DE3-8E38-4E9F9080CFA7}" srcOrd="2" destOrd="0" presId="urn:microsoft.com/office/officeart/2018/2/layout/IconCircleList"/>
    <dgm:cxn modelId="{1442118E-6354-2C4E-B52E-C43478EC8255}" type="presParOf" srcId="{6CAA4BCE-8AED-46C0-8927-C37D61C09331}" destId="{D7822EFE-1035-4F9F-9838-2B0211604AFE}" srcOrd="3" destOrd="0" presId="urn:microsoft.com/office/officeart/2018/2/layout/IconCircleList"/>
    <dgm:cxn modelId="{1246F1EE-FE1D-F44D-BF9D-D48F6AE45BE8}" type="presParOf" srcId="{8BAB1A9C-F14B-44DC-9D5B-B65AB1B3B20C}" destId="{17E97BDA-F0F7-48D9-AE66-1BE4D948603F}" srcOrd="7" destOrd="0" presId="urn:microsoft.com/office/officeart/2018/2/layout/IconCircleList"/>
    <dgm:cxn modelId="{890CF3A9-75C0-994A-9680-520D8BD40A0B}" type="presParOf" srcId="{8BAB1A9C-F14B-44DC-9D5B-B65AB1B3B20C}" destId="{CCD01091-FDBB-4216-95D4-3DA7D1890ED5}" srcOrd="8" destOrd="0" presId="urn:microsoft.com/office/officeart/2018/2/layout/IconCircleList"/>
    <dgm:cxn modelId="{0381F9FE-64E3-E645-AD6E-AFDAE538FAD3}" type="presParOf" srcId="{CCD01091-FDBB-4216-95D4-3DA7D1890ED5}" destId="{5377EB2E-E0EE-40DC-AF1E-DADAB6B9D5BE}" srcOrd="0" destOrd="0" presId="urn:microsoft.com/office/officeart/2018/2/layout/IconCircleList"/>
    <dgm:cxn modelId="{F8812921-77D2-3449-BD60-1A948D09D045}" type="presParOf" srcId="{CCD01091-FDBB-4216-95D4-3DA7D1890ED5}" destId="{478E2183-0525-4482-9CC6-E82713437486}" srcOrd="1" destOrd="0" presId="urn:microsoft.com/office/officeart/2018/2/layout/IconCircleList"/>
    <dgm:cxn modelId="{EDB89A24-2872-0D42-9650-5135525F2BB2}" type="presParOf" srcId="{CCD01091-FDBB-4216-95D4-3DA7D1890ED5}" destId="{B890B591-B3B9-4D71-A2C6-9ACAACD78B28}" srcOrd="2" destOrd="0" presId="urn:microsoft.com/office/officeart/2018/2/layout/IconCircleList"/>
    <dgm:cxn modelId="{F8B236CF-3A36-E644-832D-12E8782F8FC1}" type="presParOf" srcId="{CCD01091-FDBB-4216-95D4-3DA7D1890ED5}" destId="{318AE68C-6BCA-4AC4-B8CE-233DAD7FF1B7}" srcOrd="3" destOrd="0" presId="urn:microsoft.com/office/officeart/2018/2/layout/IconCircleList"/>
    <dgm:cxn modelId="{9AAB0F35-FF36-E548-8A2C-237A52A3E14D}" type="presParOf" srcId="{8BAB1A9C-F14B-44DC-9D5B-B65AB1B3B20C}" destId="{2B375A2B-6DCC-4CEE-970B-10C533A36C82}" srcOrd="9" destOrd="0" presId="urn:microsoft.com/office/officeart/2018/2/layout/IconCircleList"/>
    <dgm:cxn modelId="{634308C3-19AC-D443-9DB6-FFE541E6B05D}" type="presParOf" srcId="{8BAB1A9C-F14B-44DC-9D5B-B65AB1B3B20C}" destId="{475EACB4-CEE1-4853-B52B-1B8B64032B2C}" srcOrd="10" destOrd="0" presId="urn:microsoft.com/office/officeart/2018/2/layout/IconCircleList"/>
    <dgm:cxn modelId="{60B17C21-FDFA-BC41-8219-3B47370D056A}" type="presParOf" srcId="{475EACB4-CEE1-4853-B52B-1B8B64032B2C}" destId="{70D6605F-B676-47F6-B9A5-E50684D9645E}" srcOrd="0" destOrd="0" presId="urn:microsoft.com/office/officeart/2018/2/layout/IconCircleList"/>
    <dgm:cxn modelId="{3F5FC26D-B860-9B49-9285-E1970952D405}" type="presParOf" srcId="{475EACB4-CEE1-4853-B52B-1B8B64032B2C}" destId="{82B87F0A-A910-4BC6-BB14-D6FF52745918}" srcOrd="1" destOrd="0" presId="urn:microsoft.com/office/officeart/2018/2/layout/IconCircleList"/>
    <dgm:cxn modelId="{F3F3AE19-A733-7D4C-8D50-76A16D6C884F}" type="presParOf" srcId="{475EACB4-CEE1-4853-B52B-1B8B64032B2C}" destId="{E5797367-3820-4460-A612-437378018AC3}" srcOrd="2" destOrd="0" presId="urn:microsoft.com/office/officeart/2018/2/layout/IconCircleList"/>
    <dgm:cxn modelId="{F0030A35-22CD-9545-853C-C2FEB2897C17}" type="presParOf" srcId="{475EACB4-CEE1-4853-B52B-1B8B64032B2C}" destId="{18CF51AB-0722-47EF-A161-9784600F8A23}" srcOrd="3" destOrd="0" presId="urn:microsoft.com/office/officeart/2018/2/layout/IconCircleList"/>
    <dgm:cxn modelId="{A94069DA-E3B4-4546-8ADC-7FAD3E48331F}" type="presParOf" srcId="{8BAB1A9C-F14B-44DC-9D5B-B65AB1B3B20C}" destId="{7D42D935-F168-42C6-BA7F-73DAA95ACE29}" srcOrd="11" destOrd="0" presId="urn:microsoft.com/office/officeart/2018/2/layout/IconCircleList"/>
    <dgm:cxn modelId="{22F0B236-A434-EE4E-9D7D-C4961F80E6F2}" type="presParOf" srcId="{8BAB1A9C-F14B-44DC-9D5B-B65AB1B3B20C}" destId="{3BCFB5A6-DB96-44BC-AEFA-8A0C9379E7FA}" srcOrd="12" destOrd="0" presId="urn:microsoft.com/office/officeart/2018/2/layout/IconCircleList"/>
    <dgm:cxn modelId="{DF7B19E0-E461-2C44-A655-A00DF3FFB9C8}" type="presParOf" srcId="{3BCFB5A6-DB96-44BC-AEFA-8A0C9379E7FA}" destId="{1A3FC117-1878-4089-839A-3688535CC933}" srcOrd="0" destOrd="0" presId="urn:microsoft.com/office/officeart/2018/2/layout/IconCircleList"/>
    <dgm:cxn modelId="{521618DB-02DC-7841-A0DF-30B2D493D206}" type="presParOf" srcId="{3BCFB5A6-DB96-44BC-AEFA-8A0C9379E7FA}" destId="{F3F5FD8F-AA11-431E-BC1D-D6A7D638CE86}" srcOrd="1" destOrd="0" presId="urn:microsoft.com/office/officeart/2018/2/layout/IconCircleList"/>
    <dgm:cxn modelId="{235F7D90-CFB3-954E-AC44-ED953BA7D33D}" type="presParOf" srcId="{3BCFB5A6-DB96-44BC-AEFA-8A0C9379E7FA}" destId="{C2C8CEF7-77F2-4809-93D2-73CB3516FF70}" srcOrd="2" destOrd="0" presId="urn:microsoft.com/office/officeart/2018/2/layout/IconCircleList"/>
    <dgm:cxn modelId="{C66345A3-93E3-434D-8D19-85CE97C1A004}" type="presParOf" srcId="{3BCFB5A6-DB96-44BC-AEFA-8A0C9379E7FA}" destId="{B2BA6341-3783-4E8D-8AAB-0CAEC92B212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EF5F02-61C9-4376-A094-B5794333C6E9}"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160992EB-74E1-4B0E-B235-85605F806322}">
      <dgm:prSet/>
      <dgm:spPr/>
      <dgm:t>
        <a:bodyPr/>
        <a:lstStyle/>
        <a:p>
          <a:pPr>
            <a:defRPr b="1"/>
          </a:pPr>
          <a:r>
            <a:rPr lang="en-US" dirty="0"/>
            <a:t>In this project, we used text mining and machine learning to train a model which will be able to predict people’s personality character traits using their social media posts. </a:t>
          </a:r>
        </a:p>
      </dgm:t>
    </dgm:pt>
    <dgm:pt modelId="{7B7F76DF-00CE-4B1E-9176-9E2D98CC7AC6}" type="parTrans" cxnId="{B3C60FDF-D584-48DB-8C64-DB90C4ED4538}">
      <dgm:prSet/>
      <dgm:spPr/>
      <dgm:t>
        <a:bodyPr/>
        <a:lstStyle/>
        <a:p>
          <a:endParaRPr lang="en-US"/>
        </a:p>
      </dgm:t>
    </dgm:pt>
    <dgm:pt modelId="{FAFAC923-2DD8-4341-A3BE-50D4F0D28671}" type="sibTrans" cxnId="{B3C60FDF-D584-48DB-8C64-DB90C4ED4538}">
      <dgm:prSet/>
      <dgm:spPr/>
      <dgm:t>
        <a:bodyPr/>
        <a:lstStyle/>
        <a:p>
          <a:endParaRPr lang="en-US"/>
        </a:p>
      </dgm:t>
    </dgm:pt>
    <dgm:pt modelId="{6D48938D-8E43-4F90-AF6E-4E8BBF6AC974}">
      <dgm:prSet/>
      <dgm:spPr/>
      <dgm:t>
        <a:bodyPr/>
        <a:lstStyle/>
        <a:p>
          <a:pPr>
            <a:buNone/>
            <a:defRPr b="1"/>
          </a:pPr>
          <a:r>
            <a:rPr lang="en-US"/>
            <a:t>Tools used :</a:t>
          </a:r>
        </a:p>
      </dgm:t>
    </dgm:pt>
    <dgm:pt modelId="{5ACD5425-C967-476A-938F-8342965B6170}" type="parTrans" cxnId="{E30C4CA5-BDD6-4711-970C-BC57B12C58C0}">
      <dgm:prSet/>
      <dgm:spPr/>
      <dgm:t>
        <a:bodyPr/>
        <a:lstStyle/>
        <a:p>
          <a:endParaRPr lang="en-US"/>
        </a:p>
      </dgm:t>
    </dgm:pt>
    <dgm:pt modelId="{C373B7DA-F733-401A-8EF0-DFE9CDD5BC5B}" type="sibTrans" cxnId="{E30C4CA5-BDD6-4711-970C-BC57B12C58C0}">
      <dgm:prSet/>
      <dgm:spPr/>
      <dgm:t>
        <a:bodyPr/>
        <a:lstStyle/>
        <a:p>
          <a:endParaRPr lang="en-US"/>
        </a:p>
      </dgm:t>
    </dgm:pt>
    <dgm:pt modelId="{909DE1BF-2CE1-4875-912B-59EBF53A9852}">
      <dgm:prSet/>
      <dgm:spPr/>
      <dgm:t>
        <a:bodyPr/>
        <a:lstStyle/>
        <a:p>
          <a:pPr>
            <a:buFont typeface="Arial" panose="020B0604020202020204" pitchFamily="34" charset="0"/>
            <a:buChar char="•"/>
          </a:pPr>
          <a:r>
            <a:rPr lang="en-US" dirty="0"/>
            <a:t>SVM</a:t>
          </a:r>
        </a:p>
      </dgm:t>
    </dgm:pt>
    <dgm:pt modelId="{12AD492F-A936-44E6-85F8-256417D61C35}" type="parTrans" cxnId="{115A023B-DAA6-4235-9614-D4404EDF623A}">
      <dgm:prSet/>
      <dgm:spPr/>
      <dgm:t>
        <a:bodyPr/>
        <a:lstStyle/>
        <a:p>
          <a:endParaRPr lang="en-US"/>
        </a:p>
      </dgm:t>
    </dgm:pt>
    <dgm:pt modelId="{F394BB35-BF65-45A2-9D13-B99CEAA13A2A}" type="sibTrans" cxnId="{115A023B-DAA6-4235-9614-D4404EDF623A}">
      <dgm:prSet/>
      <dgm:spPr/>
      <dgm:t>
        <a:bodyPr/>
        <a:lstStyle/>
        <a:p>
          <a:endParaRPr lang="en-US"/>
        </a:p>
      </dgm:t>
    </dgm:pt>
    <dgm:pt modelId="{3B31CD6F-73A2-4C76-AE0D-0A45C41392DF}">
      <dgm:prSet/>
      <dgm:spPr/>
      <dgm:t>
        <a:bodyPr/>
        <a:lstStyle/>
        <a:p>
          <a:r>
            <a:rPr lang="en-US"/>
            <a:t>Random Forest</a:t>
          </a:r>
        </a:p>
      </dgm:t>
    </dgm:pt>
    <dgm:pt modelId="{C5E8BB6C-E364-4D3C-AADD-FF7AEF972130}" type="parTrans" cxnId="{C4D80046-950E-436A-BC77-E9C3765091C1}">
      <dgm:prSet/>
      <dgm:spPr/>
      <dgm:t>
        <a:bodyPr/>
        <a:lstStyle/>
        <a:p>
          <a:endParaRPr lang="en-US"/>
        </a:p>
      </dgm:t>
    </dgm:pt>
    <dgm:pt modelId="{A241B1EF-213B-4AA1-9C60-10A56D95F48E}" type="sibTrans" cxnId="{C4D80046-950E-436A-BC77-E9C3765091C1}">
      <dgm:prSet/>
      <dgm:spPr/>
      <dgm:t>
        <a:bodyPr/>
        <a:lstStyle/>
        <a:p>
          <a:endParaRPr lang="en-US"/>
        </a:p>
      </dgm:t>
    </dgm:pt>
    <dgm:pt modelId="{25EF9248-6359-4490-B400-94491F730F1A}">
      <dgm:prSet/>
      <dgm:spPr/>
      <dgm:t>
        <a:bodyPr/>
        <a:lstStyle/>
        <a:p>
          <a:r>
            <a:rPr lang="en-US" dirty="0"/>
            <a:t>﻿Logistic regression</a:t>
          </a:r>
        </a:p>
      </dgm:t>
    </dgm:pt>
    <dgm:pt modelId="{48F36F8C-D4CF-4D5A-B35D-6051C06B6644}" type="parTrans" cxnId="{2E4596AC-BFE3-4293-959F-6CA3AB7A791F}">
      <dgm:prSet/>
      <dgm:spPr/>
      <dgm:t>
        <a:bodyPr/>
        <a:lstStyle/>
        <a:p>
          <a:endParaRPr lang="en-US"/>
        </a:p>
      </dgm:t>
    </dgm:pt>
    <dgm:pt modelId="{F6C5C2DB-F54D-4A06-BD67-F3107A869A00}" type="sibTrans" cxnId="{2E4596AC-BFE3-4293-959F-6CA3AB7A791F}">
      <dgm:prSet/>
      <dgm:spPr/>
      <dgm:t>
        <a:bodyPr/>
        <a:lstStyle/>
        <a:p>
          <a:endParaRPr lang="en-US"/>
        </a:p>
      </dgm:t>
    </dgm:pt>
    <dgm:pt modelId="{955146FA-C1E0-F740-9379-3C4FB67205CC}">
      <dgm:prSet/>
      <dgm:spPr/>
      <dgm:t>
        <a:bodyPr/>
        <a:lstStyle/>
        <a:p>
          <a:pPr>
            <a:buFont typeface="Arial" panose="020B0604020202020204" pitchFamily="34" charset="0"/>
            <a:buChar char="•"/>
          </a:pPr>
          <a:r>
            <a:rPr lang="en-US" dirty="0"/>
            <a:t>Scikit-learn</a:t>
          </a:r>
        </a:p>
      </dgm:t>
    </dgm:pt>
    <dgm:pt modelId="{E17B33C5-2FAC-A546-9010-E45263600292}" type="parTrans" cxnId="{AB31D896-25CB-FF4E-B900-2197CCE1176F}">
      <dgm:prSet/>
      <dgm:spPr/>
      <dgm:t>
        <a:bodyPr/>
        <a:lstStyle/>
        <a:p>
          <a:endParaRPr lang="en-US"/>
        </a:p>
      </dgm:t>
    </dgm:pt>
    <dgm:pt modelId="{997F8FA6-36EB-BD4F-8667-FE2F4DE4E71A}" type="sibTrans" cxnId="{AB31D896-25CB-FF4E-B900-2197CCE1176F}">
      <dgm:prSet/>
      <dgm:spPr/>
      <dgm:t>
        <a:bodyPr/>
        <a:lstStyle/>
        <a:p>
          <a:endParaRPr lang="en-US"/>
        </a:p>
      </dgm:t>
    </dgm:pt>
    <dgm:pt modelId="{BEDA6332-5592-F649-96B1-291380B614C9}">
      <dgm:prSet/>
      <dgm:spPr/>
      <dgm:t>
        <a:bodyPr/>
        <a:lstStyle/>
        <a:p>
          <a:pPr>
            <a:buFont typeface="Arial" panose="020B0604020202020204" pitchFamily="34" charset="0"/>
            <a:buChar char="•"/>
          </a:pPr>
          <a:r>
            <a:rPr lang="en-US" dirty="0" err="1"/>
            <a:t>nltk</a:t>
          </a:r>
          <a:r>
            <a:rPr lang="en-US" dirty="0"/>
            <a:t> &amp; spacy packages</a:t>
          </a:r>
        </a:p>
      </dgm:t>
    </dgm:pt>
    <dgm:pt modelId="{56549E36-7C4F-A744-9C5B-AAF3030F95A8}" type="parTrans" cxnId="{040E7A9D-0140-424C-B18C-F53B6237A625}">
      <dgm:prSet/>
      <dgm:spPr/>
      <dgm:t>
        <a:bodyPr/>
        <a:lstStyle/>
        <a:p>
          <a:endParaRPr lang="en-US"/>
        </a:p>
      </dgm:t>
    </dgm:pt>
    <dgm:pt modelId="{A93B4ECB-973A-A049-9298-8B30A4447034}" type="sibTrans" cxnId="{040E7A9D-0140-424C-B18C-F53B6237A625}">
      <dgm:prSet/>
      <dgm:spPr/>
      <dgm:t>
        <a:bodyPr/>
        <a:lstStyle/>
        <a:p>
          <a:endParaRPr lang="en-US"/>
        </a:p>
      </dgm:t>
    </dgm:pt>
    <dgm:pt modelId="{40C826E9-DD64-5443-A8AF-33D83D70FB16}">
      <dgm:prSet/>
      <dgm:spPr/>
      <dgm:t>
        <a:bodyPr/>
        <a:lstStyle/>
        <a:p>
          <a:r>
            <a:rPr lang="en-US" dirty="0" err="1"/>
            <a:t>Tf</a:t>
          </a:r>
          <a:r>
            <a:rPr lang="en-US" dirty="0"/>
            <a:t>-IDF Vectorizer </a:t>
          </a:r>
        </a:p>
      </dgm:t>
    </dgm:pt>
    <dgm:pt modelId="{457EEE36-6513-114B-8480-322DE4F8A444}" type="parTrans" cxnId="{0CE0D0A7-96DD-7247-A743-A20A5FCFCC7C}">
      <dgm:prSet/>
      <dgm:spPr/>
      <dgm:t>
        <a:bodyPr/>
        <a:lstStyle/>
        <a:p>
          <a:endParaRPr lang="en-US"/>
        </a:p>
      </dgm:t>
    </dgm:pt>
    <dgm:pt modelId="{18CF3C0B-679D-D244-9D73-93B47C2C97E2}" type="sibTrans" cxnId="{0CE0D0A7-96DD-7247-A743-A20A5FCFCC7C}">
      <dgm:prSet/>
      <dgm:spPr/>
      <dgm:t>
        <a:bodyPr/>
        <a:lstStyle/>
        <a:p>
          <a:endParaRPr lang="en-US"/>
        </a:p>
      </dgm:t>
    </dgm:pt>
    <dgm:pt modelId="{6A04E9A6-7660-D549-963D-3C9F1E48C707}">
      <dgm:prSet/>
      <dgm:spPr/>
      <dgm:t>
        <a:bodyPr/>
        <a:lstStyle/>
        <a:p>
          <a:r>
            <a:rPr lang="en-US" dirty="0" err="1"/>
            <a:t>Plotly</a:t>
          </a:r>
          <a:endParaRPr lang="en-US" dirty="0"/>
        </a:p>
      </dgm:t>
    </dgm:pt>
    <dgm:pt modelId="{70507F9A-3821-E04F-A368-22AA91828BED}" type="parTrans" cxnId="{F810E2F6-E9B0-7748-8D09-C4A948431142}">
      <dgm:prSet/>
      <dgm:spPr/>
      <dgm:t>
        <a:bodyPr/>
        <a:lstStyle/>
        <a:p>
          <a:endParaRPr lang="en-US"/>
        </a:p>
      </dgm:t>
    </dgm:pt>
    <dgm:pt modelId="{D9F8EC11-4A38-1C44-8254-21607C14EF2D}" type="sibTrans" cxnId="{F810E2F6-E9B0-7748-8D09-C4A948431142}">
      <dgm:prSet/>
      <dgm:spPr/>
      <dgm:t>
        <a:bodyPr/>
        <a:lstStyle/>
        <a:p>
          <a:endParaRPr lang="en-US"/>
        </a:p>
      </dgm:t>
    </dgm:pt>
    <dgm:pt modelId="{C3D04133-7E2C-8240-99F9-1154F9D1A13A}">
      <dgm:prSet/>
      <dgm:spPr/>
      <dgm:t>
        <a:bodyPr/>
        <a:lstStyle/>
        <a:p>
          <a:r>
            <a:rPr lang="en-US" dirty="0" err="1"/>
            <a:t>WordCloud</a:t>
          </a:r>
          <a:endParaRPr lang="en-US" dirty="0"/>
        </a:p>
      </dgm:t>
    </dgm:pt>
    <dgm:pt modelId="{40C8F975-15B1-FD4C-9F50-50BE200F8170}" type="parTrans" cxnId="{C19A7E2B-9A89-9B41-AB35-056E6767C2EF}">
      <dgm:prSet/>
      <dgm:spPr/>
      <dgm:t>
        <a:bodyPr/>
        <a:lstStyle/>
        <a:p>
          <a:endParaRPr lang="en-US"/>
        </a:p>
      </dgm:t>
    </dgm:pt>
    <dgm:pt modelId="{9D86429D-3B35-EA44-ACAB-3A619A6DF2B4}" type="sibTrans" cxnId="{C19A7E2B-9A89-9B41-AB35-056E6767C2EF}">
      <dgm:prSet/>
      <dgm:spPr/>
      <dgm:t>
        <a:bodyPr/>
        <a:lstStyle/>
        <a:p>
          <a:endParaRPr lang="en-US"/>
        </a:p>
      </dgm:t>
    </dgm:pt>
    <dgm:pt modelId="{E0AB7906-2667-1344-BCD8-A22131FB9A02}" type="pres">
      <dgm:prSet presAssocID="{7EEF5F02-61C9-4376-A094-B5794333C6E9}" presName="linear" presStyleCnt="0">
        <dgm:presLayoutVars>
          <dgm:animLvl val="lvl"/>
          <dgm:resizeHandles val="exact"/>
        </dgm:presLayoutVars>
      </dgm:prSet>
      <dgm:spPr/>
    </dgm:pt>
    <dgm:pt modelId="{8A136E40-7741-294A-8C33-962745ABDFCF}" type="pres">
      <dgm:prSet presAssocID="{160992EB-74E1-4B0E-B235-85605F806322}" presName="parentText" presStyleLbl="node1" presStyleIdx="0" presStyleCnt="2">
        <dgm:presLayoutVars>
          <dgm:chMax val="0"/>
          <dgm:bulletEnabled val="1"/>
        </dgm:presLayoutVars>
      </dgm:prSet>
      <dgm:spPr/>
    </dgm:pt>
    <dgm:pt modelId="{CD174254-EE65-2342-8F25-D38A66E5FFA6}" type="pres">
      <dgm:prSet presAssocID="{FAFAC923-2DD8-4341-A3BE-50D4F0D28671}" presName="spacer" presStyleCnt="0"/>
      <dgm:spPr/>
    </dgm:pt>
    <dgm:pt modelId="{6980B861-E707-9F47-9B87-CF1968A9B2C8}" type="pres">
      <dgm:prSet presAssocID="{6D48938D-8E43-4F90-AF6E-4E8BBF6AC974}" presName="parentText" presStyleLbl="node1" presStyleIdx="1" presStyleCnt="2">
        <dgm:presLayoutVars>
          <dgm:chMax val="0"/>
          <dgm:bulletEnabled val="1"/>
        </dgm:presLayoutVars>
      </dgm:prSet>
      <dgm:spPr/>
    </dgm:pt>
    <dgm:pt modelId="{3E300F63-4C78-F849-ADB4-5618A14322EB}" type="pres">
      <dgm:prSet presAssocID="{6D48938D-8E43-4F90-AF6E-4E8BBF6AC974}" presName="childText" presStyleLbl="revTx" presStyleIdx="0" presStyleCnt="1">
        <dgm:presLayoutVars>
          <dgm:bulletEnabled val="1"/>
        </dgm:presLayoutVars>
      </dgm:prSet>
      <dgm:spPr/>
    </dgm:pt>
  </dgm:ptLst>
  <dgm:cxnLst>
    <dgm:cxn modelId="{43ED4C16-2E53-0049-BCF6-1FF0DB5C50D6}" type="presOf" srcId="{3B31CD6F-73A2-4C76-AE0D-0A45C41392DF}" destId="{3E300F63-4C78-F849-ADB4-5618A14322EB}" srcOrd="0" destOrd="6" presId="urn:microsoft.com/office/officeart/2005/8/layout/vList2"/>
    <dgm:cxn modelId="{13FF6C19-31A2-3641-A439-DB77CDE3EAE5}" type="presOf" srcId="{C3D04133-7E2C-8240-99F9-1154F9D1A13A}" destId="{3E300F63-4C78-F849-ADB4-5618A14322EB}" srcOrd="0" destOrd="4" presId="urn:microsoft.com/office/officeart/2005/8/layout/vList2"/>
    <dgm:cxn modelId="{C19A7E2B-9A89-9B41-AB35-056E6767C2EF}" srcId="{6D48938D-8E43-4F90-AF6E-4E8BBF6AC974}" destId="{C3D04133-7E2C-8240-99F9-1154F9D1A13A}" srcOrd="4" destOrd="0" parTransId="{40C8F975-15B1-FD4C-9F50-50BE200F8170}" sibTransId="{9D86429D-3B35-EA44-ACAB-3A619A6DF2B4}"/>
    <dgm:cxn modelId="{115A023B-DAA6-4235-9614-D4404EDF623A}" srcId="{6D48938D-8E43-4F90-AF6E-4E8BBF6AC974}" destId="{909DE1BF-2CE1-4875-912B-59EBF53A9852}" srcOrd="5" destOrd="0" parTransId="{12AD492F-A936-44E6-85F8-256417D61C35}" sibTransId="{F394BB35-BF65-45A2-9D13-B99CEAA13A2A}"/>
    <dgm:cxn modelId="{C4D80046-950E-436A-BC77-E9C3765091C1}" srcId="{6D48938D-8E43-4F90-AF6E-4E8BBF6AC974}" destId="{3B31CD6F-73A2-4C76-AE0D-0A45C41392DF}" srcOrd="6" destOrd="0" parTransId="{C5E8BB6C-E364-4D3C-AADD-FF7AEF972130}" sibTransId="{A241B1EF-213B-4AA1-9C60-10A56D95F48E}"/>
    <dgm:cxn modelId="{185C034A-15DA-A645-BFD3-EE79767F4FA9}" type="presOf" srcId="{6A04E9A6-7660-D549-963D-3C9F1E48C707}" destId="{3E300F63-4C78-F849-ADB4-5618A14322EB}" srcOrd="0" destOrd="3" presId="urn:microsoft.com/office/officeart/2005/8/layout/vList2"/>
    <dgm:cxn modelId="{C2F6A158-D904-0D46-B041-C9E95550EC7F}" type="presOf" srcId="{909DE1BF-2CE1-4875-912B-59EBF53A9852}" destId="{3E300F63-4C78-F849-ADB4-5618A14322EB}" srcOrd="0" destOrd="5" presId="urn:microsoft.com/office/officeart/2005/8/layout/vList2"/>
    <dgm:cxn modelId="{1F316371-D72B-0F49-B582-57192AB944DA}" type="presOf" srcId="{955146FA-C1E0-F740-9379-3C4FB67205CC}" destId="{3E300F63-4C78-F849-ADB4-5618A14322EB}" srcOrd="0" destOrd="0" presId="urn:microsoft.com/office/officeart/2005/8/layout/vList2"/>
    <dgm:cxn modelId="{2ADD2F72-5900-2546-BBF4-E7F762878C76}" type="presOf" srcId="{25EF9248-6359-4490-B400-94491F730F1A}" destId="{3E300F63-4C78-F849-ADB4-5618A14322EB}" srcOrd="0" destOrd="7" presId="urn:microsoft.com/office/officeart/2005/8/layout/vList2"/>
    <dgm:cxn modelId="{AB31D896-25CB-FF4E-B900-2197CCE1176F}" srcId="{6D48938D-8E43-4F90-AF6E-4E8BBF6AC974}" destId="{955146FA-C1E0-F740-9379-3C4FB67205CC}" srcOrd="0" destOrd="0" parTransId="{E17B33C5-2FAC-A546-9010-E45263600292}" sibTransId="{997F8FA6-36EB-BD4F-8667-FE2F4DE4E71A}"/>
    <dgm:cxn modelId="{040E7A9D-0140-424C-B18C-F53B6237A625}" srcId="{6D48938D-8E43-4F90-AF6E-4E8BBF6AC974}" destId="{BEDA6332-5592-F649-96B1-291380B614C9}" srcOrd="1" destOrd="0" parTransId="{56549E36-7C4F-A744-9C5B-AAF3030F95A8}" sibTransId="{A93B4ECB-973A-A049-9298-8B30A4447034}"/>
    <dgm:cxn modelId="{875F669E-3ECA-7C4E-9406-B6DCC3063559}" type="presOf" srcId="{160992EB-74E1-4B0E-B235-85605F806322}" destId="{8A136E40-7741-294A-8C33-962745ABDFCF}" srcOrd="0" destOrd="0" presId="urn:microsoft.com/office/officeart/2005/8/layout/vList2"/>
    <dgm:cxn modelId="{E30C4CA5-BDD6-4711-970C-BC57B12C58C0}" srcId="{7EEF5F02-61C9-4376-A094-B5794333C6E9}" destId="{6D48938D-8E43-4F90-AF6E-4E8BBF6AC974}" srcOrd="1" destOrd="0" parTransId="{5ACD5425-C967-476A-938F-8342965B6170}" sibTransId="{C373B7DA-F733-401A-8EF0-DFE9CDD5BC5B}"/>
    <dgm:cxn modelId="{0CE0D0A7-96DD-7247-A743-A20A5FCFCC7C}" srcId="{6D48938D-8E43-4F90-AF6E-4E8BBF6AC974}" destId="{40C826E9-DD64-5443-A8AF-33D83D70FB16}" srcOrd="2" destOrd="0" parTransId="{457EEE36-6513-114B-8480-322DE4F8A444}" sibTransId="{18CF3C0B-679D-D244-9D73-93B47C2C97E2}"/>
    <dgm:cxn modelId="{2E4596AC-BFE3-4293-959F-6CA3AB7A791F}" srcId="{6D48938D-8E43-4F90-AF6E-4E8BBF6AC974}" destId="{25EF9248-6359-4490-B400-94491F730F1A}" srcOrd="7" destOrd="0" parTransId="{48F36F8C-D4CF-4D5A-B35D-6051C06B6644}" sibTransId="{F6C5C2DB-F54D-4A06-BD67-F3107A869A00}"/>
    <dgm:cxn modelId="{492B9AB2-C544-694B-BDE0-8671214D978C}" type="presOf" srcId="{40C826E9-DD64-5443-A8AF-33D83D70FB16}" destId="{3E300F63-4C78-F849-ADB4-5618A14322EB}" srcOrd="0" destOrd="2" presId="urn:microsoft.com/office/officeart/2005/8/layout/vList2"/>
    <dgm:cxn modelId="{2227EBB6-7AFF-9749-93C6-B2E14C1694C1}" type="presOf" srcId="{7EEF5F02-61C9-4376-A094-B5794333C6E9}" destId="{E0AB7906-2667-1344-BCD8-A22131FB9A02}" srcOrd="0" destOrd="0" presId="urn:microsoft.com/office/officeart/2005/8/layout/vList2"/>
    <dgm:cxn modelId="{3824ABD3-B9DD-0846-AF36-9CD7347793F4}" type="presOf" srcId="{BEDA6332-5592-F649-96B1-291380B614C9}" destId="{3E300F63-4C78-F849-ADB4-5618A14322EB}" srcOrd="0" destOrd="1" presId="urn:microsoft.com/office/officeart/2005/8/layout/vList2"/>
    <dgm:cxn modelId="{B3C60FDF-D584-48DB-8C64-DB90C4ED4538}" srcId="{7EEF5F02-61C9-4376-A094-B5794333C6E9}" destId="{160992EB-74E1-4B0E-B235-85605F806322}" srcOrd="0" destOrd="0" parTransId="{7B7F76DF-00CE-4B1E-9176-9E2D98CC7AC6}" sibTransId="{FAFAC923-2DD8-4341-A3BE-50D4F0D28671}"/>
    <dgm:cxn modelId="{9C4612EF-F0CC-8243-9CCB-80DAEC511892}" type="presOf" srcId="{6D48938D-8E43-4F90-AF6E-4E8BBF6AC974}" destId="{6980B861-E707-9F47-9B87-CF1968A9B2C8}" srcOrd="0" destOrd="0" presId="urn:microsoft.com/office/officeart/2005/8/layout/vList2"/>
    <dgm:cxn modelId="{F810E2F6-E9B0-7748-8D09-C4A948431142}" srcId="{6D48938D-8E43-4F90-AF6E-4E8BBF6AC974}" destId="{6A04E9A6-7660-D549-963D-3C9F1E48C707}" srcOrd="3" destOrd="0" parTransId="{70507F9A-3821-E04F-A368-22AA91828BED}" sibTransId="{D9F8EC11-4A38-1C44-8254-21607C14EF2D}"/>
    <dgm:cxn modelId="{B3767164-015C-1A47-A746-3A885C5D5CB1}" type="presParOf" srcId="{E0AB7906-2667-1344-BCD8-A22131FB9A02}" destId="{8A136E40-7741-294A-8C33-962745ABDFCF}" srcOrd="0" destOrd="0" presId="urn:microsoft.com/office/officeart/2005/8/layout/vList2"/>
    <dgm:cxn modelId="{6F9EA308-C154-F745-9EA3-BD737C734DF2}" type="presParOf" srcId="{E0AB7906-2667-1344-BCD8-A22131FB9A02}" destId="{CD174254-EE65-2342-8F25-D38A66E5FFA6}" srcOrd="1" destOrd="0" presId="urn:microsoft.com/office/officeart/2005/8/layout/vList2"/>
    <dgm:cxn modelId="{8AC1742C-876F-7644-829B-14EEAB735AC8}" type="presParOf" srcId="{E0AB7906-2667-1344-BCD8-A22131FB9A02}" destId="{6980B861-E707-9F47-9B87-CF1968A9B2C8}" srcOrd="2" destOrd="0" presId="urn:microsoft.com/office/officeart/2005/8/layout/vList2"/>
    <dgm:cxn modelId="{4730BE33-987C-AB45-BCF9-3E0672C1BE03}" type="presParOf" srcId="{E0AB7906-2667-1344-BCD8-A22131FB9A02}" destId="{3E300F63-4C78-F849-ADB4-5618A14322E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37F0F-D12D-4AC3-9108-5AF115C2E7B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A2605E6-96B7-4E56-8091-78BD2E3D5951}">
      <dgm:prSet/>
      <dgm:spPr/>
      <dgm:t>
        <a:bodyPr/>
        <a:lstStyle/>
        <a:p>
          <a:pPr>
            <a:lnSpc>
              <a:spcPct val="100000"/>
            </a:lnSpc>
          </a:pPr>
          <a:r>
            <a:rPr lang="en-US" dirty="0"/>
            <a:t>There are only 2 columns in the dataset (Personality type and Posts)</a:t>
          </a:r>
        </a:p>
      </dgm:t>
    </dgm:pt>
    <dgm:pt modelId="{824A80B0-9B24-43D8-9952-B884191CC390}" type="parTrans" cxnId="{44E806C6-8551-4507-B46E-FFBA431EC61C}">
      <dgm:prSet/>
      <dgm:spPr/>
      <dgm:t>
        <a:bodyPr/>
        <a:lstStyle/>
        <a:p>
          <a:endParaRPr lang="en-US"/>
        </a:p>
      </dgm:t>
    </dgm:pt>
    <dgm:pt modelId="{11C72271-B34A-463E-A0D6-4127F0AAB044}" type="sibTrans" cxnId="{44E806C6-8551-4507-B46E-FFBA431EC61C}">
      <dgm:prSet/>
      <dgm:spPr/>
      <dgm:t>
        <a:bodyPr/>
        <a:lstStyle/>
        <a:p>
          <a:endParaRPr lang="en-US"/>
        </a:p>
      </dgm:t>
    </dgm:pt>
    <dgm:pt modelId="{965F8EEA-F8AF-4A78-8CEA-5327CE0AF666}">
      <dgm:prSet/>
      <dgm:spPr/>
      <dgm:t>
        <a:bodyPr/>
        <a:lstStyle/>
        <a:p>
          <a:pPr>
            <a:lnSpc>
              <a:spcPct val="100000"/>
            </a:lnSpc>
          </a:pPr>
          <a:r>
            <a:rPr lang="en-US" dirty="0"/>
            <a:t>Total number of rows are 8675</a:t>
          </a:r>
        </a:p>
      </dgm:t>
    </dgm:pt>
    <dgm:pt modelId="{1AF9AD1C-E8ED-4EC1-9104-89EAE791F1B6}" type="parTrans" cxnId="{BD8EBF3A-B24B-4114-A3BC-09303B6E299B}">
      <dgm:prSet/>
      <dgm:spPr/>
      <dgm:t>
        <a:bodyPr/>
        <a:lstStyle/>
        <a:p>
          <a:endParaRPr lang="en-US"/>
        </a:p>
      </dgm:t>
    </dgm:pt>
    <dgm:pt modelId="{8A55BA6B-5D4D-46E2-A5AE-3D4AA3803AEB}" type="sibTrans" cxnId="{BD8EBF3A-B24B-4114-A3BC-09303B6E299B}">
      <dgm:prSet/>
      <dgm:spPr/>
      <dgm:t>
        <a:bodyPr/>
        <a:lstStyle/>
        <a:p>
          <a:endParaRPr lang="en-US"/>
        </a:p>
      </dgm:t>
    </dgm:pt>
    <dgm:pt modelId="{A0D3109C-9C5F-498B-B69E-84B01644DFDC}">
      <dgm:prSet/>
      <dgm:spPr/>
      <dgm:t>
        <a:bodyPr/>
        <a:lstStyle/>
        <a:p>
          <a:pPr>
            <a:lnSpc>
              <a:spcPct val="100000"/>
            </a:lnSpc>
          </a:pPr>
          <a:r>
            <a:rPr lang="en-US" dirty="0"/>
            <a:t>There are no null values present in the dataset</a:t>
          </a:r>
        </a:p>
      </dgm:t>
    </dgm:pt>
    <dgm:pt modelId="{DFF2B0BE-EAC7-4E4A-89DF-B6937D2D07A8}" type="parTrans" cxnId="{538A1D68-A514-4103-B5C4-BE2B7AA4491F}">
      <dgm:prSet/>
      <dgm:spPr/>
      <dgm:t>
        <a:bodyPr/>
        <a:lstStyle/>
        <a:p>
          <a:endParaRPr lang="en-US"/>
        </a:p>
      </dgm:t>
    </dgm:pt>
    <dgm:pt modelId="{01A2CCA9-9128-47E8-B7EA-B69DBCF8B5B5}" type="sibTrans" cxnId="{538A1D68-A514-4103-B5C4-BE2B7AA4491F}">
      <dgm:prSet/>
      <dgm:spPr/>
      <dgm:t>
        <a:bodyPr/>
        <a:lstStyle/>
        <a:p>
          <a:endParaRPr lang="en-US"/>
        </a:p>
      </dgm:t>
    </dgm:pt>
    <dgm:pt modelId="{C7363412-0046-42F0-916E-E410D58A7CF7}">
      <dgm:prSet/>
      <dgm:spPr/>
      <dgm:t>
        <a:bodyPr/>
        <a:lstStyle/>
        <a:p>
          <a:pPr>
            <a:lnSpc>
              <a:spcPct val="100000"/>
            </a:lnSpc>
          </a:pPr>
          <a:r>
            <a:rPr lang="en-US" dirty="0"/>
            <a:t>One disadvantage is that all values are </a:t>
          </a:r>
          <a:r>
            <a:rPr lang="en-US" b="1" dirty="0"/>
            <a:t>textual</a:t>
          </a:r>
          <a:r>
            <a:rPr lang="en-US" dirty="0"/>
            <a:t>, hence they must be converted to numerical form to train the ML model</a:t>
          </a:r>
        </a:p>
      </dgm:t>
    </dgm:pt>
    <dgm:pt modelId="{1A372C81-0F9B-4667-9FED-90D30148520E}" type="parTrans" cxnId="{779CFE4C-CC79-465F-A22A-870D9850AD80}">
      <dgm:prSet/>
      <dgm:spPr/>
      <dgm:t>
        <a:bodyPr/>
        <a:lstStyle/>
        <a:p>
          <a:endParaRPr lang="en-US"/>
        </a:p>
      </dgm:t>
    </dgm:pt>
    <dgm:pt modelId="{D59BE61F-A52E-450D-99B0-AFF62339C62D}" type="sibTrans" cxnId="{779CFE4C-CC79-465F-A22A-870D9850AD80}">
      <dgm:prSet/>
      <dgm:spPr/>
      <dgm:t>
        <a:bodyPr/>
        <a:lstStyle/>
        <a:p>
          <a:endParaRPr lang="en-US"/>
        </a:p>
      </dgm:t>
    </dgm:pt>
    <dgm:pt modelId="{B99093DF-2659-4BB9-B371-1E23ACD8D8A6}">
      <dgm:prSet/>
      <dgm:spPr/>
      <dgm:t>
        <a:bodyPr/>
        <a:lstStyle/>
        <a:p>
          <a:pPr>
            <a:lnSpc>
              <a:spcPct val="100000"/>
            </a:lnSpc>
          </a:pPr>
          <a:r>
            <a:rPr lang="en-US" dirty="0"/>
            <a:t>Lastly, there are no repeating posts in the dataset</a:t>
          </a:r>
        </a:p>
      </dgm:t>
    </dgm:pt>
    <dgm:pt modelId="{CDCC4F54-FB3D-4435-84A9-88AEE2E298AA}" type="parTrans" cxnId="{F92D4160-7F44-4308-B9C9-958C5D8D5B72}">
      <dgm:prSet/>
      <dgm:spPr/>
      <dgm:t>
        <a:bodyPr/>
        <a:lstStyle/>
        <a:p>
          <a:endParaRPr lang="en-US"/>
        </a:p>
      </dgm:t>
    </dgm:pt>
    <dgm:pt modelId="{59777D45-903B-4630-ADE9-1FF85CF29E70}" type="sibTrans" cxnId="{F92D4160-7F44-4308-B9C9-958C5D8D5B72}">
      <dgm:prSet/>
      <dgm:spPr/>
      <dgm:t>
        <a:bodyPr/>
        <a:lstStyle/>
        <a:p>
          <a:endParaRPr lang="en-US"/>
        </a:p>
      </dgm:t>
    </dgm:pt>
    <dgm:pt modelId="{1E18DC6B-0551-458D-95D2-AFFD310F8F17}" type="pres">
      <dgm:prSet presAssocID="{21837F0F-D12D-4AC3-9108-5AF115C2E7B4}" presName="root" presStyleCnt="0">
        <dgm:presLayoutVars>
          <dgm:dir/>
          <dgm:resizeHandles val="exact"/>
        </dgm:presLayoutVars>
      </dgm:prSet>
      <dgm:spPr/>
    </dgm:pt>
    <dgm:pt modelId="{81A17247-B497-4923-9DF4-F23B948D496C}" type="pres">
      <dgm:prSet presAssocID="{9A2605E6-96B7-4E56-8091-78BD2E3D5951}" presName="compNode" presStyleCnt="0"/>
      <dgm:spPr/>
    </dgm:pt>
    <dgm:pt modelId="{B29AD130-90DA-46BD-A89F-25AF5C69B5F5}" type="pres">
      <dgm:prSet presAssocID="{9A2605E6-96B7-4E56-8091-78BD2E3D5951}" presName="bgRect" presStyleLbl="bgShp" presStyleIdx="0" presStyleCnt="5"/>
      <dgm:spPr/>
    </dgm:pt>
    <dgm:pt modelId="{D4F7C62C-2A04-44AA-AB08-BFBA9A7156AC}" type="pres">
      <dgm:prSet presAssocID="{9A2605E6-96B7-4E56-8091-78BD2E3D59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F2DD94CC-D0FF-41D0-80A3-304DC90FE467}" type="pres">
      <dgm:prSet presAssocID="{9A2605E6-96B7-4E56-8091-78BD2E3D5951}" presName="spaceRect" presStyleCnt="0"/>
      <dgm:spPr/>
    </dgm:pt>
    <dgm:pt modelId="{8C09051F-5AF3-4357-B871-0C04E909CB26}" type="pres">
      <dgm:prSet presAssocID="{9A2605E6-96B7-4E56-8091-78BD2E3D5951}" presName="parTx" presStyleLbl="revTx" presStyleIdx="0" presStyleCnt="5">
        <dgm:presLayoutVars>
          <dgm:chMax val="0"/>
          <dgm:chPref val="0"/>
        </dgm:presLayoutVars>
      </dgm:prSet>
      <dgm:spPr/>
    </dgm:pt>
    <dgm:pt modelId="{E0A08B47-B334-4D4C-BD82-0B03E81AEF3C}" type="pres">
      <dgm:prSet presAssocID="{11C72271-B34A-463E-A0D6-4127F0AAB044}" presName="sibTrans" presStyleCnt="0"/>
      <dgm:spPr/>
    </dgm:pt>
    <dgm:pt modelId="{E1DC3064-8928-44AF-9CCC-3600E0F75FA6}" type="pres">
      <dgm:prSet presAssocID="{965F8EEA-F8AF-4A78-8CEA-5327CE0AF666}" presName="compNode" presStyleCnt="0"/>
      <dgm:spPr/>
    </dgm:pt>
    <dgm:pt modelId="{6CE371E1-3F61-418C-B098-BF01ABA50CEB}" type="pres">
      <dgm:prSet presAssocID="{965F8EEA-F8AF-4A78-8CEA-5327CE0AF666}" presName="bgRect" presStyleLbl="bgShp" presStyleIdx="1" presStyleCnt="5"/>
      <dgm:spPr/>
    </dgm:pt>
    <dgm:pt modelId="{0DCF899C-37FE-44B5-8BF8-DF37FD2417DA}" type="pres">
      <dgm:prSet presAssocID="{965F8EEA-F8AF-4A78-8CEA-5327CE0AF6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E2A3EFFB-5910-405E-B8A2-928E5920C492}" type="pres">
      <dgm:prSet presAssocID="{965F8EEA-F8AF-4A78-8CEA-5327CE0AF666}" presName="spaceRect" presStyleCnt="0"/>
      <dgm:spPr/>
    </dgm:pt>
    <dgm:pt modelId="{2C83FC68-4327-493E-97F7-3B4B9FB01520}" type="pres">
      <dgm:prSet presAssocID="{965F8EEA-F8AF-4A78-8CEA-5327CE0AF666}" presName="parTx" presStyleLbl="revTx" presStyleIdx="1" presStyleCnt="5">
        <dgm:presLayoutVars>
          <dgm:chMax val="0"/>
          <dgm:chPref val="0"/>
        </dgm:presLayoutVars>
      </dgm:prSet>
      <dgm:spPr/>
    </dgm:pt>
    <dgm:pt modelId="{7C94E9E5-7406-44F7-9582-30E4222EF4CD}" type="pres">
      <dgm:prSet presAssocID="{8A55BA6B-5D4D-46E2-A5AE-3D4AA3803AEB}" presName="sibTrans" presStyleCnt="0"/>
      <dgm:spPr/>
    </dgm:pt>
    <dgm:pt modelId="{67A9443E-D6CF-4B36-B453-FCB2FFCED582}" type="pres">
      <dgm:prSet presAssocID="{A0D3109C-9C5F-498B-B69E-84B01644DFDC}" presName="compNode" presStyleCnt="0"/>
      <dgm:spPr/>
    </dgm:pt>
    <dgm:pt modelId="{763C545B-A605-41AA-AB01-EE8FA5FCFFF2}" type="pres">
      <dgm:prSet presAssocID="{A0D3109C-9C5F-498B-B69E-84B01644DFDC}" presName="bgRect" presStyleLbl="bgShp" presStyleIdx="2" presStyleCnt="5"/>
      <dgm:spPr/>
    </dgm:pt>
    <dgm:pt modelId="{F36D47F8-6E78-4365-B1B4-DCD9D1CDBC2E}" type="pres">
      <dgm:prSet presAssocID="{A0D3109C-9C5F-498B-B69E-84B01644DF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585DA0D3-4CA8-4FEC-A7B5-32B9634C7CE0}" type="pres">
      <dgm:prSet presAssocID="{A0D3109C-9C5F-498B-B69E-84B01644DFDC}" presName="spaceRect" presStyleCnt="0"/>
      <dgm:spPr/>
    </dgm:pt>
    <dgm:pt modelId="{5B6DC126-8BA9-4E3F-ADF0-5E21EBC955B5}" type="pres">
      <dgm:prSet presAssocID="{A0D3109C-9C5F-498B-B69E-84B01644DFDC}" presName="parTx" presStyleLbl="revTx" presStyleIdx="2" presStyleCnt="5">
        <dgm:presLayoutVars>
          <dgm:chMax val="0"/>
          <dgm:chPref val="0"/>
        </dgm:presLayoutVars>
      </dgm:prSet>
      <dgm:spPr/>
    </dgm:pt>
    <dgm:pt modelId="{7716AD6F-52EE-4493-93A8-26E7A6747E71}" type="pres">
      <dgm:prSet presAssocID="{01A2CCA9-9128-47E8-B7EA-B69DBCF8B5B5}" presName="sibTrans" presStyleCnt="0"/>
      <dgm:spPr/>
    </dgm:pt>
    <dgm:pt modelId="{98447700-2374-4FF1-BB46-DC8CB692201E}" type="pres">
      <dgm:prSet presAssocID="{C7363412-0046-42F0-916E-E410D58A7CF7}" presName="compNode" presStyleCnt="0"/>
      <dgm:spPr/>
    </dgm:pt>
    <dgm:pt modelId="{9FEDA693-8FF9-40BF-AF2B-CF420B212FD7}" type="pres">
      <dgm:prSet presAssocID="{C7363412-0046-42F0-916E-E410D58A7CF7}" presName="bgRect" presStyleLbl="bgShp" presStyleIdx="3" presStyleCnt="5"/>
      <dgm:spPr/>
    </dgm:pt>
    <dgm:pt modelId="{4FF3A479-D0E0-4F1E-A50E-5BFAE10E4439}" type="pres">
      <dgm:prSet presAssocID="{C7363412-0046-42F0-916E-E410D58A7CF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B1FF15A-3D71-432B-8E8D-1AF900C7C519}" type="pres">
      <dgm:prSet presAssocID="{C7363412-0046-42F0-916E-E410D58A7CF7}" presName="spaceRect" presStyleCnt="0"/>
      <dgm:spPr/>
    </dgm:pt>
    <dgm:pt modelId="{A7FBB915-1A2B-4D7F-BD5E-C7ECC0945088}" type="pres">
      <dgm:prSet presAssocID="{C7363412-0046-42F0-916E-E410D58A7CF7}" presName="parTx" presStyleLbl="revTx" presStyleIdx="3" presStyleCnt="5">
        <dgm:presLayoutVars>
          <dgm:chMax val="0"/>
          <dgm:chPref val="0"/>
        </dgm:presLayoutVars>
      </dgm:prSet>
      <dgm:spPr/>
    </dgm:pt>
    <dgm:pt modelId="{0EE2702A-27FB-4C40-8448-2A52DDEDCD82}" type="pres">
      <dgm:prSet presAssocID="{D59BE61F-A52E-450D-99B0-AFF62339C62D}" presName="sibTrans" presStyleCnt="0"/>
      <dgm:spPr/>
    </dgm:pt>
    <dgm:pt modelId="{A5521E10-4804-4331-95AB-9918BA8536CF}" type="pres">
      <dgm:prSet presAssocID="{B99093DF-2659-4BB9-B371-1E23ACD8D8A6}" presName="compNode" presStyleCnt="0"/>
      <dgm:spPr/>
    </dgm:pt>
    <dgm:pt modelId="{4EA8BE1F-A673-4CD6-A167-3DD9FCEC00AC}" type="pres">
      <dgm:prSet presAssocID="{B99093DF-2659-4BB9-B371-1E23ACD8D8A6}" presName="bgRect" presStyleLbl="bgShp" presStyleIdx="4" presStyleCnt="5"/>
      <dgm:spPr/>
    </dgm:pt>
    <dgm:pt modelId="{4FC214AB-6491-4D1D-A472-C9046077A213}" type="pres">
      <dgm:prSet presAssocID="{B99093DF-2659-4BB9-B371-1E23ACD8D8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raser"/>
        </a:ext>
      </dgm:extLst>
    </dgm:pt>
    <dgm:pt modelId="{571F938E-D40E-4F9E-8E91-091D69D64CFF}" type="pres">
      <dgm:prSet presAssocID="{B99093DF-2659-4BB9-B371-1E23ACD8D8A6}" presName="spaceRect" presStyleCnt="0"/>
      <dgm:spPr/>
    </dgm:pt>
    <dgm:pt modelId="{0F3A781D-E209-4ED6-8EDD-E314F4C096C6}" type="pres">
      <dgm:prSet presAssocID="{B99093DF-2659-4BB9-B371-1E23ACD8D8A6}" presName="parTx" presStyleLbl="revTx" presStyleIdx="4" presStyleCnt="5">
        <dgm:presLayoutVars>
          <dgm:chMax val="0"/>
          <dgm:chPref val="0"/>
        </dgm:presLayoutVars>
      </dgm:prSet>
      <dgm:spPr/>
    </dgm:pt>
  </dgm:ptLst>
  <dgm:cxnLst>
    <dgm:cxn modelId="{E29F201E-CA12-446F-A599-E1D1172CDC35}" type="presOf" srcId="{B99093DF-2659-4BB9-B371-1E23ACD8D8A6}" destId="{0F3A781D-E209-4ED6-8EDD-E314F4C096C6}" srcOrd="0" destOrd="0" presId="urn:microsoft.com/office/officeart/2018/2/layout/IconVerticalSolidList"/>
    <dgm:cxn modelId="{BD8EBF3A-B24B-4114-A3BC-09303B6E299B}" srcId="{21837F0F-D12D-4AC3-9108-5AF115C2E7B4}" destId="{965F8EEA-F8AF-4A78-8CEA-5327CE0AF666}" srcOrd="1" destOrd="0" parTransId="{1AF9AD1C-E8ED-4EC1-9104-89EAE791F1B6}" sibTransId="{8A55BA6B-5D4D-46E2-A5AE-3D4AA3803AEB}"/>
    <dgm:cxn modelId="{779CFE4C-CC79-465F-A22A-870D9850AD80}" srcId="{21837F0F-D12D-4AC3-9108-5AF115C2E7B4}" destId="{C7363412-0046-42F0-916E-E410D58A7CF7}" srcOrd="3" destOrd="0" parTransId="{1A372C81-0F9B-4667-9FED-90D30148520E}" sibTransId="{D59BE61F-A52E-450D-99B0-AFF62339C62D}"/>
    <dgm:cxn modelId="{F92D4160-7F44-4308-B9C9-958C5D8D5B72}" srcId="{21837F0F-D12D-4AC3-9108-5AF115C2E7B4}" destId="{B99093DF-2659-4BB9-B371-1E23ACD8D8A6}" srcOrd="4" destOrd="0" parTransId="{CDCC4F54-FB3D-4435-84A9-88AEE2E298AA}" sibTransId="{59777D45-903B-4630-ADE9-1FF85CF29E70}"/>
    <dgm:cxn modelId="{538A1D68-A514-4103-B5C4-BE2B7AA4491F}" srcId="{21837F0F-D12D-4AC3-9108-5AF115C2E7B4}" destId="{A0D3109C-9C5F-498B-B69E-84B01644DFDC}" srcOrd="2" destOrd="0" parTransId="{DFF2B0BE-EAC7-4E4A-89DF-B6937D2D07A8}" sibTransId="{01A2CCA9-9128-47E8-B7EA-B69DBCF8B5B5}"/>
    <dgm:cxn modelId="{0C794FA1-C39B-40CE-9BBE-B3A60CD2E5A9}" type="presOf" srcId="{21837F0F-D12D-4AC3-9108-5AF115C2E7B4}" destId="{1E18DC6B-0551-458D-95D2-AFFD310F8F17}" srcOrd="0" destOrd="0" presId="urn:microsoft.com/office/officeart/2018/2/layout/IconVerticalSolidList"/>
    <dgm:cxn modelId="{79579BB5-8076-438D-929A-1FD88D4F950F}" type="presOf" srcId="{965F8EEA-F8AF-4A78-8CEA-5327CE0AF666}" destId="{2C83FC68-4327-493E-97F7-3B4B9FB01520}" srcOrd="0" destOrd="0" presId="urn:microsoft.com/office/officeart/2018/2/layout/IconVerticalSolidList"/>
    <dgm:cxn modelId="{99BEA9B9-933E-4117-9218-A6FA82F75B45}" type="presOf" srcId="{9A2605E6-96B7-4E56-8091-78BD2E3D5951}" destId="{8C09051F-5AF3-4357-B871-0C04E909CB26}" srcOrd="0" destOrd="0" presId="urn:microsoft.com/office/officeart/2018/2/layout/IconVerticalSolidList"/>
    <dgm:cxn modelId="{44E806C6-8551-4507-B46E-FFBA431EC61C}" srcId="{21837F0F-D12D-4AC3-9108-5AF115C2E7B4}" destId="{9A2605E6-96B7-4E56-8091-78BD2E3D5951}" srcOrd="0" destOrd="0" parTransId="{824A80B0-9B24-43D8-9952-B884191CC390}" sibTransId="{11C72271-B34A-463E-A0D6-4127F0AAB044}"/>
    <dgm:cxn modelId="{886015EB-6346-4F83-97F6-A9B897796117}" type="presOf" srcId="{A0D3109C-9C5F-498B-B69E-84B01644DFDC}" destId="{5B6DC126-8BA9-4E3F-ADF0-5E21EBC955B5}" srcOrd="0" destOrd="0" presId="urn:microsoft.com/office/officeart/2018/2/layout/IconVerticalSolidList"/>
    <dgm:cxn modelId="{96AF22FE-0115-4776-9BFF-52ECABB85DD7}" type="presOf" srcId="{C7363412-0046-42F0-916E-E410D58A7CF7}" destId="{A7FBB915-1A2B-4D7F-BD5E-C7ECC0945088}" srcOrd="0" destOrd="0" presId="urn:microsoft.com/office/officeart/2018/2/layout/IconVerticalSolidList"/>
    <dgm:cxn modelId="{D797713B-1FB8-4BA2-A522-8BCE42D30559}" type="presParOf" srcId="{1E18DC6B-0551-458D-95D2-AFFD310F8F17}" destId="{81A17247-B497-4923-9DF4-F23B948D496C}" srcOrd="0" destOrd="0" presId="urn:microsoft.com/office/officeart/2018/2/layout/IconVerticalSolidList"/>
    <dgm:cxn modelId="{53CEA0AA-1707-44B8-99AD-3D1423792C84}" type="presParOf" srcId="{81A17247-B497-4923-9DF4-F23B948D496C}" destId="{B29AD130-90DA-46BD-A89F-25AF5C69B5F5}" srcOrd="0" destOrd="0" presId="urn:microsoft.com/office/officeart/2018/2/layout/IconVerticalSolidList"/>
    <dgm:cxn modelId="{268071CC-AD42-49CC-8772-808333F7CA3F}" type="presParOf" srcId="{81A17247-B497-4923-9DF4-F23B948D496C}" destId="{D4F7C62C-2A04-44AA-AB08-BFBA9A7156AC}" srcOrd="1" destOrd="0" presId="urn:microsoft.com/office/officeart/2018/2/layout/IconVerticalSolidList"/>
    <dgm:cxn modelId="{36FFEC2B-8A65-4951-8A80-513B68AD1F91}" type="presParOf" srcId="{81A17247-B497-4923-9DF4-F23B948D496C}" destId="{F2DD94CC-D0FF-41D0-80A3-304DC90FE467}" srcOrd="2" destOrd="0" presId="urn:microsoft.com/office/officeart/2018/2/layout/IconVerticalSolidList"/>
    <dgm:cxn modelId="{528B39C3-68C0-4635-8F7B-569EDDAB1EDA}" type="presParOf" srcId="{81A17247-B497-4923-9DF4-F23B948D496C}" destId="{8C09051F-5AF3-4357-B871-0C04E909CB26}" srcOrd="3" destOrd="0" presId="urn:microsoft.com/office/officeart/2018/2/layout/IconVerticalSolidList"/>
    <dgm:cxn modelId="{F4D67776-49E6-41DF-ACB1-F49CF10DB531}" type="presParOf" srcId="{1E18DC6B-0551-458D-95D2-AFFD310F8F17}" destId="{E0A08B47-B334-4D4C-BD82-0B03E81AEF3C}" srcOrd="1" destOrd="0" presId="urn:microsoft.com/office/officeart/2018/2/layout/IconVerticalSolidList"/>
    <dgm:cxn modelId="{8C2B3208-5E13-4C27-ABED-36CB2B7601BC}" type="presParOf" srcId="{1E18DC6B-0551-458D-95D2-AFFD310F8F17}" destId="{E1DC3064-8928-44AF-9CCC-3600E0F75FA6}" srcOrd="2" destOrd="0" presId="urn:microsoft.com/office/officeart/2018/2/layout/IconVerticalSolidList"/>
    <dgm:cxn modelId="{EB0A8CFB-31E9-4BFE-9F20-B769C7E40274}" type="presParOf" srcId="{E1DC3064-8928-44AF-9CCC-3600E0F75FA6}" destId="{6CE371E1-3F61-418C-B098-BF01ABA50CEB}" srcOrd="0" destOrd="0" presId="urn:microsoft.com/office/officeart/2018/2/layout/IconVerticalSolidList"/>
    <dgm:cxn modelId="{17444D5E-FE4E-4346-AF8F-A793206CD517}" type="presParOf" srcId="{E1DC3064-8928-44AF-9CCC-3600E0F75FA6}" destId="{0DCF899C-37FE-44B5-8BF8-DF37FD2417DA}" srcOrd="1" destOrd="0" presId="urn:microsoft.com/office/officeart/2018/2/layout/IconVerticalSolidList"/>
    <dgm:cxn modelId="{AE2D77C7-9A59-43EC-BE2E-A616DE3AAF74}" type="presParOf" srcId="{E1DC3064-8928-44AF-9CCC-3600E0F75FA6}" destId="{E2A3EFFB-5910-405E-B8A2-928E5920C492}" srcOrd="2" destOrd="0" presId="urn:microsoft.com/office/officeart/2018/2/layout/IconVerticalSolidList"/>
    <dgm:cxn modelId="{7BDE54AF-4191-494B-8450-3F8B68F42251}" type="presParOf" srcId="{E1DC3064-8928-44AF-9CCC-3600E0F75FA6}" destId="{2C83FC68-4327-493E-97F7-3B4B9FB01520}" srcOrd="3" destOrd="0" presId="urn:microsoft.com/office/officeart/2018/2/layout/IconVerticalSolidList"/>
    <dgm:cxn modelId="{AEFC35C9-92F0-416C-9195-A53BD26A653D}" type="presParOf" srcId="{1E18DC6B-0551-458D-95D2-AFFD310F8F17}" destId="{7C94E9E5-7406-44F7-9582-30E4222EF4CD}" srcOrd="3" destOrd="0" presId="urn:microsoft.com/office/officeart/2018/2/layout/IconVerticalSolidList"/>
    <dgm:cxn modelId="{D10BABFB-CDC5-4815-939E-6D69BA722D01}" type="presParOf" srcId="{1E18DC6B-0551-458D-95D2-AFFD310F8F17}" destId="{67A9443E-D6CF-4B36-B453-FCB2FFCED582}" srcOrd="4" destOrd="0" presId="urn:microsoft.com/office/officeart/2018/2/layout/IconVerticalSolidList"/>
    <dgm:cxn modelId="{681C74AB-112E-46AD-91C2-1D2DC83DED3F}" type="presParOf" srcId="{67A9443E-D6CF-4B36-B453-FCB2FFCED582}" destId="{763C545B-A605-41AA-AB01-EE8FA5FCFFF2}" srcOrd="0" destOrd="0" presId="urn:microsoft.com/office/officeart/2018/2/layout/IconVerticalSolidList"/>
    <dgm:cxn modelId="{1B8F8925-1CD7-4C18-8C73-EEBACD79E158}" type="presParOf" srcId="{67A9443E-D6CF-4B36-B453-FCB2FFCED582}" destId="{F36D47F8-6E78-4365-B1B4-DCD9D1CDBC2E}" srcOrd="1" destOrd="0" presId="urn:microsoft.com/office/officeart/2018/2/layout/IconVerticalSolidList"/>
    <dgm:cxn modelId="{C05CB897-BCB8-42CA-8EE2-238D22523A76}" type="presParOf" srcId="{67A9443E-D6CF-4B36-B453-FCB2FFCED582}" destId="{585DA0D3-4CA8-4FEC-A7B5-32B9634C7CE0}" srcOrd="2" destOrd="0" presId="urn:microsoft.com/office/officeart/2018/2/layout/IconVerticalSolidList"/>
    <dgm:cxn modelId="{5538490F-BBFF-4307-A51E-864EA37FF964}" type="presParOf" srcId="{67A9443E-D6CF-4B36-B453-FCB2FFCED582}" destId="{5B6DC126-8BA9-4E3F-ADF0-5E21EBC955B5}" srcOrd="3" destOrd="0" presId="urn:microsoft.com/office/officeart/2018/2/layout/IconVerticalSolidList"/>
    <dgm:cxn modelId="{E779504A-7198-48AB-9669-FF909829CE87}" type="presParOf" srcId="{1E18DC6B-0551-458D-95D2-AFFD310F8F17}" destId="{7716AD6F-52EE-4493-93A8-26E7A6747E71}" srcOrd="5" destOrd="0" presId="urn:microsoft.com/office/officeart/2018/2/layout/IconVerticalSolidList"/>
    <dgm:cxn modelId="{E9FB87E1-C596-4FC8-BD47-1446D2E6F4FA}" type="presParOf" srcId="{1E18DC6B-0551-458D-95D2-AFFD310F8F17}" destId="{98447700-2374-4FF1-BB46-DC8CB692201E}" srcOrd="6" destOrd="0" presId="urn:microsoft.com/office/officeart/2018/2/layout/IconVerticalSolidList"/>
    <dgm:cxn modelId="{49F9A666-F699-47B8-920D-0E0171E501A7}" type="presParOf" srcId="{98447700-2374-4FF1-BB46-DC8CB692201E}" destId="{9FEDA693-8FF9-40BF-AF2B-CF420B212FD7}" srcOrd="0" destOrd="0" presId="urn:microsoft.com/office/officeart/2018/2/layout/IconVerticalSolidList"/>
    <dgm:cxn modelId="{25BDAC39-3001-4986-B94E-6CE8710EA6A3}" type="presParOf" srcId="{98447700-2374-4FF1-BB46-DC8CB692201E}" destId="{4FF3A479-D0E0-4F1E-A50E-5BFAE10E4439}" srcOrd="1" destOrd="0" presId="urn:microsoft.com/office/officeart/2018/2/layout/IconVerticalSolidList"/>
    <dgm:cxn modelId="{2DD08F20-D4F4-41A5-A50D-CA312E9351BD}" type="presParOf" srcId="{98447700-2374-4FF1-BB46-DC8CB692201E}" destId="{FB1FF15A-3D71-432B-8E8D-1AF900C7C519}" srcOrd="2" destOrd="0" presId="urn:microsoft.com/office/officeart/2018/2/layout/IconVerticalSolidList"/>
    <dgm:cxn modelId="{1522E29A-A197-4E41-95DB-0AAC7E9AF11A}" type="presParOf" srcId="{98447700-2374-4FF1-BB46-DC8CB692201E}" destId="{A7FBB915-1A2B-4D7F-BD5E-C7ECC0945088}" srcOrd="3" destOrd="0" presId="urn:microsoft.com/office/officeart/2018/2/layout/IconVerticalSolidList"/>
    <dgm:cxn modelId="{E472C783-C638-47CC-BC61-42DA57EDD2BB}" type="presParOf" srcId="{1E18DC6B-0551-458D-95D2-AFFD310F8F17}" destId="{0EE2702A-27FB-4C40-8448-2A52DDEDCD82}" srcOrd="7" destOrd="0" presId="urn:microsoft.com/office/officeart/2018/2/layout/IconVerticalSolidList"/>
    <dgm:cxn modelId="{DD7102F6-9F49-49DE-BE1C-BA4DFF889B83}" type="presParOf" srcId="{1E18DC6B-0551-458D-95D2-AFFD310F8F17}" destId="{A5521E10-4804-4331-95AB-9918BA8536CF}" srcOrd="8" destOrd="0" presId="urn:microsoft.com/office/officeart/2018/2/layout/IconVerticalSolidList"/>
    <dgm:cxn modelId="{F0DF0CF0-09E0-4626-ABB8-788AB00C9F48}" type="presParOf" srcId="{A5521E10-4804-4331-95AB-9918BA8536CF}" destId="{4EA8BE1F-A673-4CD6-A167-3DD9FCEC00AC}" srcOrd="0" destOrd="0" presId="urn:microsoft.com/office/officeart/2018/2/layout/IconVerticalSolidList"/>
    <dgm:cxn modelId="{18E8EB6D-8D59-46B7-8DD0-13411B8329DA}" type="presParOf" srcId="{A5521E10-4804-4331-95AB-9918BA8536CF}" destId="{4FC214AB-6491-4D1D-A472-C9046077A213}" srcOrd="1" destOrd="0" presId="urn:microsoft.com/office/officeart/2018/2/layout/IconVerticalSolidList"/>
    <dgm:cxn modelId="{8B926E62-0F44-4FD8-B056-A24DF38D0CE5}" type="presParOf" srcId="{A5521E10-4804-4331-95AB-9918BA8536CF}" destId="{571F938E-D40E-4F9E-8E91-091D69D64CFF}" srcOrd="2" destOrd="0" presId="urn:microsoft.com/office/officeart/2018/2/layout/IconVerticalSolidList"/>
    <dgm:cxn modelId="{27564122-6F9D-46CA-A134-915001CEC570}" type="presParOf" srcId="{A5521E10-4804-4331-95AB-9918BA8536CF}" destId="{0F3A781D-E209-4ED6-8EDD-E314F4C096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F3C092-80D7-4D89-A1A9-E60CB6DBADA7}" type="doc">
      <dgm:prSet loTypeId="urn:microsoft.com/office/officeart/2005/8/layout/vList2" loCatId="list" qsTypeId="urn:microsoft.com/office/officeart/2005/8/quickstyle/simple4" qsCatId="simple" csTypeId="urn:microsoft.com/office/officeart/2005/8/colors/accent4_2" csCatId="accent4"/>
      <dgm:spPr/>
      <dgm:t>
        <a:bodyPr/>
        <a:lstStyle/>
        <a:p>
          <a:endParaRPr lang="en-US"/>
        </a:p>
      </dgm:t>
    </dgm:pt>
    <dgm:pt modelId="{023F290E-ABE2-4809-80C8-F59AE6A0173E}">
      <dgm:prSet/>
      <dgm:spPr/>
      <dgm:t>
        <a:bodyPr/>
        <a:lstStyle/>
        <a:p>
          <a:r>
            <a:rPr lang="en-US"/>
            <a:t>Our aim with this project was to create a machine learning model that can use features derived from text to predict people’s personalities.</a:t>
          </a:r>
        </a:p>
      </dgm:t>
    </dgm:pt>
    <dgm:pt modelId="{91BD8AC5-05B9-46BE-A767-7FF248DD6F1F}" type="parTrans" cxnId="{B9474B58-4C9F-43FC-A924-9BF288E1016E}">
      <dgm:prSet/>
      <dgm:spPr/>
      <dgm:t>
        <a:bodyPr/>
        <a:lstStyle/>
        <a:p>
          <a:endParaRPr lang="en-US"/>
        </a:p>
      </dgm:t>
    </dgm:pt>
    <dgm:pt modelId="{E7CDE600-E609-4F54-B747-B62109D297F3}" type="sibTrans" cxnId="{B9474B58-4C9F-43FC-A924-9BF288E1016E}">
      <dgm:prSet/>
      <dgm:spPr/>
      <dgm:t>
        <a:bodyPr/>
        <a:lstStyle/>
        <a:p>
          <a:endParaRPr lang="en-US"/>
        </a:p>
      </dgm:t>
    </dgm:pt>
    <dgm:pt modelId="{C5321AF1-7DE7-499F-A4D4-66CC567D3BB4}">
      <dgm:prSet/>
      <dgm:spPr/>
      <dgm:t>
        <a:bodyPr/>
        <a:lstStyle/>
        <a:p>
          <a:r>
            <a:rPr lang="en-US"/>
            <a:t>After training our model, we decided to predict Donald’s Trump personality and got ESFP, which close to the consensus of his personality (ESTP).</a:t>
          </a:r>
        </a:p>
      </dgm:t>
    </dgm:pt>
    <dgm:pt modelId="{9C708188-136D-4325-800B-1C4AF6390EB2}" type="parTrans" cxnId="{A06BE1BD-2C36-4094-BA36-C64DFA8345E2}">
      <dgm:prSet/>
      <dgm:spPr/>
      <dgm:t>
        <a:bodyPr/>
        <a:lstStyle/>
        <a:p>
          <a:endParaRPr lang="en-US"/>
        </a:p>
      </dgm:t>
    </dgm:pt>
    <dgm:pt modelId="{B464DA25-D8EB-4B78-AAD3-32A2FD2738C5}" type="sibTrans" cxnId="{A06BE1BD-2C36-4094-BA36-C64DFA8345E2}">
      <dgm:prSet/>
      <dgm:spPr/>
      <dgm:t>
        <a:bodyPr/>
        <a:lstStyle/>
        <a:p>
          <a:endParaRPr lang="en-US"/>
        </a:p>
      </dgm:t>
    </dgm:pt>
    <dgm:pt modelId="{7897C07B-F41F-894F-8FE2-C3FE506C83FF}" type="pres">
      <dgm:prSet presAssocID="{A5F3C092-80D7-4D89-A1A9-E60CB6DBADA7}" presName="linear" presStyleCnt="0">
        <dgm:presLayoutVars>
          <dgm:animLvl val="lvl"/>
          <dgm:resizeHandles val="exact"/>
        </dgm:presLayoutVars>
      </dgm:prSet>
      <dgm:spPr/>
    </dgm:pt>
    <dgm:pt modelId="{6B060D83-3BB2-1C4A-AAFA-5046600F1F81}" type="pres">
      <dgm:prSet presAssocID="{023F290E-ABE2-4809-80C8-F59AE6A0173E}" presName="parentText" presStyleLbl="node1" presStyleIdx="0" presStyleCnt="2">
        <dgm:presLayoutVars>
          <dgm:chMax val="0"/>
          <dgm:bulletEnabled val="1"/>
        </dgm:presLayoutVars>
      </dgm:prSet>
      <dgm:spPr/>
    </dgm:pt>
    <dgm:pt modelId="{877A6CDB-36E1-0B47-8D22-776DEFE2F507}" type="pres">
      <dgm:prSet presAssocID="{E7CDE600-E609-4F54-B747-B62109D297F3}" presName="spacer" presStyleCnt="0"/>
      <dgm:spPr/>
    </dgm:pt>
    <dgm:pt modelId="{33067D10-A58C-A246-A8F1-42B5F05FD89F}" type="pres">
      <dgm:prSet presAssocID="{C5321AF1-7DE7-499F-A4D4-66CC567D3BB4}" presName="parentText" presStyleLbl="node1" presStyleIdx="1" presStyleCnt="2">
        <dgm:presLayoutVars>
          <dgm:chMax val="0"/>
          <dgm:bulletEnabled val="1"/>
        </dgm:presLayoutVars>
      </dgm:prSet>
      <dgm:spPr/>
    </dgm:pt>
  </dgm:ptLst>
  <dgm:cxnLst>
    <dgm:cxn modelId="{D0837714-4EFE-0C4F-9AAD-80585C82CFFD}" type="presOf" srcId="{C5321AF1-7DE7-499F-A4D4-66CC567D3BB4}" destId="{33067D10-A58C-A246-A8F1-42B5F05FD89F}" srcOrd="0" destOrd="0" presId="urn:microsoft.com/office/officeart/2005/8/layout/vList2"/>
    <dgm:cxn modelId="{78AD6248-5FC8-434D-A66E-4EDBB3AD31E1}" type="presOf" srcId="{A5F3C092-80D7-4D89-A1A9-E60CB6DBADA7}" destId="{7897C07B-F41F-894F-8FE2-C3FE506C83FF}" srcOrd="0" destOrd="0" presId="urn:microsoft.com/office/officeart/2005/8/layout/vList2"/>
    <dgm:cxn modelId="{B9474B58-4C9F-43FC-A924-9BF288E1016E}" srcId="{A5F3C092-80D7-4D89-A1A9-E60CB6DBADA7}" destId="{023F290E-ABE2-4809-80C8-F59AE6A0173E}" srcOrd="0" destOrd="0" parTransId="{91BD8AC5-05B9-46BE-A767-7FF248DD6F1F}" sibTransId="{E7CDE600-E609-4F54-B747-B62109D297F3}"/>
    <dgm:cxn modelId="{4ABAAC98-BA41-0541-B4CC-A4D3CD3C616F}" type="presOf" srcId="{023F290E-ABE2-4809-80C8-F59AE6A0173E}" destId="{6B060D83-3BB2-1C4A-AAFA-5046600F1F81}" srcOrd="0" destOrd="0" presId="urn:microsoft.com/office/officeart/2005/8/layout/vList2"/>
    <dgm:cxn modelId="{A06BE1BD-2C36-4094-BA36-C64DFA8345E2}" srcId="{A5F3C092-80D7-4D89-A1A9-E60CB6DBADA7}" destId="{C5321AF1-7DE7-499F-A4D4-66CC567D3BB4}" srcOrd="1" destOrd="0" parTransId="{9C708188-136D-4325-800B-1C4AF6390EB2}" sibTransId="{B464DA25-D8EB-4B78-AAD3-32A2FD2738C5}"/>
    <dgm:cxn modelId="{CF963F41-737C-D34D-83B9-F1C300F74622}" type="presParOf" srcId="{7897C07B-F41F-894F-8FE2-C3FE506C83FF}" destId="{6B060D83-3BB2-1C4A-AAFA-5046600F1F81}" srcOrd="0" destOrd="0" presId="urn:microsoft.com/office/officeart/2005/8/layout/vList2"/>
    <dgm:cxn modelId="{2190B83D-47C0-5948-BF52-75C4361C0EC7}" type="presParOf" srcId="{7897C07B-F41F-894F-8FE2-C3FE506C83FF}" destId="{877A6CDB-36E1-0B47-8D22-776DEFE2F507}" srcOrd="1" destOrd="0" presId="urn:microsoft.com/office/officeart/2005/8/layout/vList2"/>
    <dgm:cxn modelId="{D1AA7C67-F75A-584D-9267-3638C31B147E}" type="presParOf" srcId="{7897C07B-F41F-894F-8FE2-C3FE506C83FF}" destId="{33067D10-A58C-A246-A8F1-42B5F05FD89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20E40-6449-4267-B1DB-2C345C9CACFD}">
      <dsp:nvSpPr>
        <dsp:cNvPr id="0" name=""/>
        <dsp:cNvSpPr/>
      </dsp:nvSpPr>
      <dsp:spPr>
        <a:xfrm>
          <a:off x="198722" y="83698"/>
          <a:ext cx="910877" cy="9108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7D6E-9D2B-4767-8630-023670679359}">
      <dsp:nvSpPr>
        <dsp:cNvPr id="0" name=""/>
        <dsp:cNvSpPr/>
      </dsp:nvSpPr>
      <dsp:spPr>
        <a:xfrm>
          <a:off x="390007" y="274982"/>
          <a:ext cx="528308" cy="528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F8676C-8607-4A85-BE1B-8CFD03A7F94A}">
      <dsp:nvSpPr>
        <dsp:cNvPr id="0" name=""/>
        <dsp:cNvSpPr/>
      </dsp:nvSpPr>
      <dsp:spPr>
        <a:xfrm>
          <a:off x="1304788" y="83698"/>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Introduction</a:t>
          </a:r>
        </a:p>
      </dsp:txBody>
      <dsp:txXfrm>
        <a:off x="1304788" y="83698"/>
        <a:ext cx="2147067" cy="910877"/>
      </dsp:txXfrm>
    </dsp:sp>
    <dsp:sp modelId="{572AC406-A658-4FDC-8F5B-AF69469F58F6}">
      <dsp:nvSpPr>
        <dsp:cNvPr id="0" name=""/>
        <dsp:cNvSpPr/>
      </dsp:nvSpPr>
      <dsp:spPr>
        <a:xfrm>
          <a:off x="3825966" y="83698"/>
          <a:ext cx="910877" cy="9108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02BA5-0CB4-497F-8F13-E3B3374CA53F}">
      <dsp:nvSpPr>
        <dsp:cNvPr id="0" name=""/>
        <dsp:cNvSpPr/>
      </dsp:nvSpPr>
      <dsp:spPr>
        <a:xfrm>
          <a:off x="4017250" y="274982"/>
          <a:ext cx="528308" cy="528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34E1B-A47A-4B11-917E-3C6FA226593E}">
      <dsp:nvSpPr>
        <dsp:cNvPr id="0" name=""/>
        <dsp:cNvSpPr/>
      </dsp:nvSpPr>
      <dsp:spPr>
        <a:xfrm>
          <a:off x="4932031" y="83698"/>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Exploratory Analysis</a:t>
          </a:r>
        </a:p>
      </dsp:txBody>
      <dsp:txXfrm>
        <a:off x="4932031" y="83698"/>
        <a:ext cx="2147067" cy="910877"/>
      </dsp:txXfrm>
    </dsp:sp>
    <dsp:sp modelId="{D44B52AE-41CF-4307-880B-736C0C8E3B42}">
      <dsp:nvSpPr>
        <dsp:cNvPr id="0" name=""/>
        <dsp:cNvSpPr/>
      </dsp:nvSpPr>
      <dsp:spPr>
        <a:xfrm>
          <a:off x="7453209" y="83698"/>
          <a:ext cx="910877" cy="9108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37CF8-5FA1-4A66-8FF1-E5DA930208ED}">
      <dsp:nvSpPr>
        <dsp:cNvPr id="0" name=""/>
        <dsp:cNvSpPr/>
      </dsp:nvSpPr>
      <dsp:spPr>
        <a:xfrm>
          <a:off x="7644494" y="274982"/>
          <a:ext cx="528308" cy="528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AA8EB4-EA33-47A0-97B9-A15E719D1ECB}">
      <dsp:nvSpPr>
        <dsp:cNvPr id="0" name=""/>
        <dsp:cNvSpPr/>
      </dsp:nvSpPr>
      <dsp:spPr>
        <a:xfrm>
          <a:off x="8559275" y="83698"/>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Data Preparation</a:t>
          </a:r>
        </a:p>
      </dsp:txBody>
      <dsp:txXfrm>
        <a:off x="8559275" y="83698"/>
        <a:ext cx="2147067" cy="910877"/>
      </dsp:txXfrm>
    </dsp:sp>
    <dsp:sp modelId="{88410DE9-C19C-43D9-9C27-06F3CEE9F3F4}">
      <dsp:nvSpPr>
        <dsp:cNvPr id="0" name=""/>
        <dsp:cNvSpPr/>
      </dsp:nvSpPr>
      <dsp:spPr>
        <a:xfrm>
          <a:off x="198722" y="1741552"/>
          <a:ext cx="910877" cy="9108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FDF14-E7C3-4390-A9AE-1099A9AC2C27}">
      <dsp:nvSpPr>
        <dsp:cNvPr id="0" name=""/>
        <dsp:cNvSpPr/>
      </dsp:nvSpPr>
      <dsp:spPr>
        <a:xfrm>
          <a:off x="390007" y="1932836"/>
          <a:ext cx="528308" cy="528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822EFE-1035-4F9F-9838-2B0211604AFE}">
      <dsp:nvSpPr>
        <dsp:cNvPr id="0" name=""/>
        <dsp:cNvSpPr/>
      </dsp:nvSpPr>
      <dsp:spPr>
        <a:xfrm>
          <a:off x="1304788" y="1741552"/>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Feature Engineering</a:t>
          </a:r>
        </a:p>
      </dsp:txBody>
      <dsp:txXfrm>
        <a:off x="1304788" y="1741552"/>
        <a:ext cx="2147067" cy="910877"/>
      </dsp:txXfrm>
    </dsp:sp>
    <dsp:sp modelId="{5377EB2E-E0EE-40DC-AF1E-DADAB6B9D5BE}">
      <dsp:nvSpPr>
        <dsp:cNvPr id="0" name=""/>
        <dsp:cNvSpPr/>
      </dsp:nvSpPr>
      <dsp:spPr>
        <a:xfrm>
          <a:off x="3825966" y="1741552"/>
          <a:ext cx="910877" cy="91087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8E2183-0525-4482-9CC6-E82713437486}">
      <dsp:nvSpPr>
        <dsp:cNvPr id="0" name=""/>
        <dsp:cNvSpPr/>
      </dsp:nvSpPr>
      <dsp:spPr>
        <a:xfrm>
          <a:off x="4017250" y="1932836"/>
          <a:ext cx="528308" cy="5283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8AE68C-6BCA-4AC4-B8CE-233DAD7FF1B7}">
      <dsp:nvSpPr>
        <dsp:cNvPr id="0" name=""/>
        <dsp:cNvSpPr/>
      </dsp:nvSpPr>
      <dsp:spPr>
        <a:xfrm>
          <a:off x="4932031" y="1741552"/>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Model Development and Evaluation </a:t>
          </a:r>
        </a:p>
      </dsp:txBody>
      <dsp:txXfrm>
        <a:off x="4932031" y="1741552"/>
        <a:ext cx="2147067" cy="910877"/>
      </dsp:txXfrm>
    </dsp:sp>
    <dsp:sp modelId="{70D6605F-B676-47F6-B9A5-E50684D9645E}">
      <dsp:nvSpPr>
        <dsp:cNvPr id="0" name=""/>
        <dsp:cNvSpPr/>
      </dsp:nvSpPr>
      <dsp:spPr>
        <a:xfrm>
          <a:off x="7453209" y="1741552"/>
          <a:ext cx="910877" cy="9108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B87F0A-A910-4BC6-BB14-D6FF52745918}">
      <dsp:nvSpPr>
        <dsp:cNvPr id="0" name=""/>
        <dsp:cNvSpPr/>
      </dsp:nvSpPr>
      <dsp:spPr>
        <a:xfrm>
          <a:off x="7644494" y="1932836"/>
          <a:ext cx="528308" cy="5283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CF51AB-0722-47EF-A161-9784600F8A23}">
      <dsp:nvSpPr>
        <dsp:cNvPr id="0" name=""/>
        <dsp:cNvSpPr/>
      </dsp:nvSpPr>
      <dsp:spPr>
        <a:xfrm>
          <a:off x="8559275" y="1741552"/>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Prediction</a:t>
          </a:r>
        </a:p>
      </dsp:txBody>
      <dsp:txXfrm>
        <a:off x="8559275" y="1741552"/>
        <a:ext cx="2147067" cy="910877"/>
      </dsp:txXfrm>
    </dsp:sp>
    <dsp:sp modelId="{1A3FC117-1878-4089-839A-3688535CC933}">
      <dsp:nvSpPr>
        <dsp:cNvPr id="0" name=""/>
        <dsp:cNvSpPr/>
      </dsp:nvSpPr>
      <dsp:spPr>
        <a:xfrm>
          <a:off x="198722" y="3399406"/>
          <a:ext cx="910877" cy="9108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5FD8F-AA11-431E-BC1D-D6A7D638CE86}">
      <dsp:nvSpPr>
        <dsp:cNvPr id="0" name=""/>
        <dsp:cNvSpPr/>
      </dsp:nvSpPr>
      <dsp:spPr>
        <a:xfrm>
          <a:off x="390007" y="3590690"/>
          <a:ext cx="528308" cy="52830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BA6341-3783-4E8D-8AAB-0CAEC92B2123}">
      <dsp:nvSpPr>
        <dsp:cNvPr id="0" name=""/>
        <dsp:cNvSpPr/>
      </dsp:nvSpPr>
      <dsp:spPr>
        <a:xfrm>
          <a:off x="1304788" y="3399406"/>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Conclusion</a:t>
          </a:r>
        </a:p>
      </dsp:txBody>
      <dsp:txXfrm>
        <a:off x="1304788" y="3399406"/>
        <a:ext cx="2147067" cy="910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36E40-7741-294A-8C33-962745ABDFCF}">
      <dsp:nvSpPr>
        <dsp:cNvPr id="0" name=""/>
        <dsp:cNvSpPr/>
      </dsp:nvSpPr>
      <dsp:spPr>
        <a:xfrm>
          <a:off x="0" y="107558"/>
          <a:ext cx="10515600" cy="8751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en-US" sz="2200" kern="1200" dirty="0"/>
            <a:t>In this project, we used text mining and machine learning to train a model which will be able to predict people’s personality character traits using their social media posts. </a:t>
          </a:r>
        </a:p>
      </dsp:txBody>
      <dsp:txXfrm>
        <a:off x="42722" y="150280"/>
        <a:ext cx="10430156" cy="789716"/>
      </dsp:txXfrm>
    </dsp:sp>
    <dsp:sp modelId="{6980B861-E707-9F47-9B87-CF1968A9B2C8}">
      <dsp:nvSpPr>
        <dsp:cNvPr id="0" name=""/>
        <dsp:cNvSpPr/>
      </dsp:nvSpPr>
      <dsp:spPr>
        <a:xfrm>
          <a:off x="0" y="1046079"/>
          <a:ext cx="10515600" cy="8751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en-US" sz="2200" kern="1200"/>
            <a:t>Tools used :</a:t>
          </a:r>
        </a:p>
      </dsp:txBody>
      <dsp:txXfrm>
        <a:off x="42722" y="1088801"/>
        <a:ext cx="10430156" cy="789716"/>
      </dsp:txXfrm>
    </dsp:sp>
    <dsp:sp modelId="{3E300F63-4C78-F849-ADB4-5618A14322EB}">
      <dsp:nvSpPr>
        <dsp:cNvPr id="0" name=""/>
        <dsp:cNvSpPr/>
      </dsp:nvSpPr>
      <dsp:spPr>
        <a:xfrm>
          <a:off x="0" y="1921239"/>
          <a:ext cx="10515600" cy="232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Font typeface="Arial" panose="020B0604020202020204" pitchFamily="34" charset="0"/>
            <a:buChar char="•"/>
          </a:pPr>
          <a:r>
            <a:rPr lang="en-US" sz="1700" kern="1200" dirty="0"/>
            <a:t>Scikit-learn</a:t>
          </a:r>
        </a:p>
        <a:p>
          <a:pPr marL="171450" lvl="1" indent="-171450" algn="l" defTabSz="755650">
            <a:lnSpc>
              <a:spcPct val="90000"/>
            </a:lnSpc>
            <a:spcBef>
              <a:spcPct val="0"/>
            </a:spcBef>
            <a:spcAft>
              <a:spcPct val="20000"/>
            </a:spcAft>
            <a:buFont typeface="Arial" panose="020B0604020202020204" pitchFamily="34" charset="0"/>
            <a:buChar char="•"/>
          </a:pPr>
          <a:r>
            <a:rPr lang="en-US" sz="1700" kern="1200" dirty="0" err="1"/>
            <a:t>nltk</a:t>
          </a:r>
          <a:r>
            <a:rPr lang="en-US" sz="1700" kern="1200" dirty="0"/>
            <a:t> &amp; spacy packages</a:t>
          </a:r>
        </a:p>
        <a:p>
          <a:pPr marL="171450" lvl="1" indent="-171450" algn="l" defTabSz="755650">
            <a:lnSpc>
              <a:spcPct val="90000"/>
            </a:lnSpc>
            <a:spcBef>
              <a:spcPct val="0"/>
            </a:spcBef>
            <a:spcAft>
              <a:spcPct val="20000"/>
            </a:spcAft>
            <a:buChar char="•"/>
          </a:pPr>
          <a:r>
            <a:rPr lang="en-US" sz="1700" kern="1200" dirty="0" err="1"/>
            <a:t>Tf</a:t>
          </a:r>
          <a:r>
            <a:rPr lang="en-US" sz="1700" kern="1200" dirty="0"/>
            <a:t>-IDF Vectorizer </a:t>
          </a:r>
        </a:p>
        <a:p>
          <a:pPr marL="171450" lvl="1" indent="-171450" algn="l" defTabSz="755650">
            <a:lnSpc>
              <a:spcPct val="90000"/>
            </a:lnSpc>
            <a:spcBef>
              <a:spcPct val="0"/>
            </a:spcBef>
            <a:spcAft>
              <a:spcPct val="20000"/>
            </a:spcAft>
            <a:buChar char="•"/>
          </a:pPr>
          <a:r>
            <a:rPr lang="en-US" sz="1700" kern="1200" dirty="0" err="1"/>
            <a:t>Plotly</a:t>
          </a:r>
          <a:endParaRPr lang="en-US" sz="1700" kern="1200" dirty="0"/>
        </a:p>
        <a:p>
          <a:pPr marL="171450" lvl="1" indent="-171450" algn="l" defTabSz="755650">
            <a:lnSpc>
              <a:spcPct val="90000"/>
            </a:lnSpc>
            <a:spcBef>
              <a:spcPct val="0"/>
            </a:spcBef>
            <a:spcAft>
              <a:spcPct val="20000"/>
            </a:spcAft>
            <a:buChar char="•"/>
          </a:pPr>
          <a:r>
            <a:rPr lang="en-US" sz="1700" kern="1200" dirty="0" err="1"/>
            <a:t>WordCloud</a:t>
          </a:r>
          <a:endParaRPr lang="en-US" sz="1700" kern="1200" dirty="0"/>
        </a:p>
        <a:p>
          <a:pPr marL="171450" lvl="1" indent="-171450" algn="l" defTabSz="755650">
            <a:lnSpc>
              <a:spcPct val="90000"/>
            </a:lnSpc>
            <a:spcBef>
              <a:spcPct val="0"/>
            </a:spcBef>
            <a:spcAft>
              <a:spcPct val="20000"/>
            </a:spcAft>
            <a:buFont typeface="Arial" panose="020B0604020202020204" pitchFamily="34" charset="0"/>
            <a:buChar char="•"/>
          </a:pPr>
          <a:r>
            <a:rPr lang="en-US" sz="1700" kern="1200" dirty="0"/>
            <a:t>SVM</a:t>
          </a:r>
        </a:p>
        <a:p>
          <a:pPr marL="171450" lvl="1" indent="-171450" algn="l" defTabSz="755650">
            <a:lnSpc>
              <a:spcPct val="90000"/>
            </a:lnSpc>
            <a:spcBef>
              <a:spcPct val="0"/>
            </a:spcBef>
            <a:spcAft>
              <a:spcPct val="20000"/>
            </a:spcAft>
            <a:buChar char="•"/>
          </a:pPr>
          <a:r>
            <a:rPr lang="en-US" sz="1700" kern="1200"/>
            <a:t>Random Forest</a:t>
          </a:r>
        </a:p>
        <a:p>
          <a:pPr marL="171450" lvl="1" indent="-171450" algn="l" defTabSz="755650">
            <a:lnSpc>
              <a:spcPct val="90000"/>
            </a:lnSpc>
            <a:spcBef>
              <a:spcPct val="0"/>
            </a:spcBef>
            <a:spcAft>
              <a:spcPct val="20000"/>
            </a:spcAft>
            <a:buChar char="•"/>
          </a:pPr>
          <a:r>
            <a:rPr lang="en-US" sz="1700" kern="1200" dirty="0"/>
            <a:t>﻿Logistic regression</a:t>
          </a:r>
        </a:p>
      </dsp:txBody>
      <dsp:txXfrm>
        <a:off x="0" y="1921239"/>
        <a:ext cx="10515600" cy="2322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AD130-90DA-46BD-A89F-25AF5C69B5F5}">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F7C62C-2A04-44AA-AB08-BFBA9A7156AC}">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9051F-5AF3-4357-B871-0C04E909CB26}">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There are only 2 columns in the dataset (Personality type and Posts)</a:t>
          </a:r>
        </a:p>
      </dsp:txBody>
      <dsp:txXfrm>
        <a:off x="836555" y="3400"/>
        <a:ext cx="9679044" cy="724290"/>
      </dsp:txXfrm>
    </dsp:sp>
    <dsp:sp modelId="{6CE371E1-3F61-418C-B098-BF01ABA50CEB}">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F899C-37FE-44B5-8BF8-DF37FD2417DA}">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3FC68-4327-493E-97F7-3B4B9FB01520}">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Total number of rows are 8675</a:t>
          </a:r>
        </a:p>
      </dsp:txBody>
      <dsp:txXfrm>
        <a:off x="836555" y="908763"/>
        <a:ext cx="9679044" cy="724290"/>
      </dsp:txXfrm>
    </dsp:sp>
    <dsp:sp modelId="{763C545B-A605-41AA-AB01-EE8FA5FCFFF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D47F8-6E78-4365-B1B4-DCD9D1CDBC2E}">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6DC126-8BA9-4E3F-ADF0-5E21EBC955B5}">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There are no null values present in the dataset</a:t>
          </a:r>
        </a:p>
      </dsp:txBody>
      <dsp:txXfrm>
        <a:off x="836555" y="1814126"/>
        <a:ext cx="9679044" cy="724290"/>
      </dsp:txXfrm>
    </dsp:sp>
    <dsp:sp modelId="{9FEDA693-8FF9-40BF-AF2B-CF420B212FD7}">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3A479-D0E0-4F1E-A50E-5BFAE10E4439}">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BB915-1A2B-4D7F-BD5E-C7ECC0945088}">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One disadvantage is that all values are </a:t>
          </a:r>
          <a:r>
            <a:rPr lang="en-US" sz="1800" b="1" kern="1200" dirty="0"/>
            <a:t>textual</a:t>
          </a:r>
          <a:r>
            <a:rPr lang="en-US" sz="1800" kern="1200" dirty="0"/>
            <a:t>, hence they must be converted to numerical form to train the ML model</a:t>
          </a:r>
        </a:p>
      </dsp:txBody>
      <dsp:txXfrm>
        <a:off x="836555" y="2719489"/>
        <a:ext cx="9679044" cy="724290"/>
      </dsp:txXfrm>
    </dsp:sp>
    <dsp:sp modelId="{4EA8BE1F-A673-4CD6-A167-3DD9FCEC00AC}">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214AB-6491-4D1D-A472-C9046077A213}">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A781D-E209-4ED6-8EDD-E314F4C096C6}">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Lastly, there are no repeating posts in the dataset</a:t>
          </a:r>
        </a:p>
      </dsp:txBody>
      <dsp:txXfrm>
        <a:off x="836555" y="3624853"/>
        <a:ext cx="9679044" cy="7242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60D83-3BB2-1C4A-AAFA-5046600F1F81}">
      <dsp:nvSpPr>
        <dsp:cNvPr id="0" name=""/>
        <dsp:cNvSpPr/>
      </dsp:nvSpPr>
      <dsp:spPr>
        <a:xfrm>
          <a:off x="0" y="397267"/>
          <a:ext cx="5744684" cy="192699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Our aim with this project was to create a machine learning model that can use features derived from text to predict people’s personalities.</a:t>
          </a:r>
        </a:p>
      </dsp:txBody>
      <dsp:txXfrm>
        <a:off x="94068" y="491335"/>
        <a:ext cx="5556548" cy="1738854"/>
      </dsp:txXfrm>
    </dsp:sp>
    <dsp:sp modelId="{33067D10-A58C-A246-A8F1-42B5F05FD89F}">
      <dsp:nvSpPr>
        <dsp:cNvPr id="0" name=""/>
        <dsp:cNvSpPr/>
      </dsp:nvSpPr>
      <dsp:spPr>
        <a:xfrm>
          <a:off x="0" y="2402017"/>
          <a:ext cx="5744684" cy="192699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After training our model, we decided to predict Donald’s Trump personality and got ESFP, which close to the consensus of his personality (ESTP).</a:t>
          </a:r>
        </a:p>
      </dsp:txBody>
      <dsp:txXfrm>
        <a:off x="94068" y="2496085"/>
        <a:ext cx="5556548" cy="173885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Physiognom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Self-report_invento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Introspection"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Psychological" TargetMode="External"/><Relationship Id="rId4" Type="http://schemas.openxmlformats.org/officeDocument/2006/relationships/hyperlink" Target="https://en.wikipedia.org/wiki/Self-report_stud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9050" marR="0" lvl="0" indent="-19050" algn="l" rtl="0">
              <a:lnSpc>
                <a:spcPct val="100000"/>
              </a:lnSpc>
              <a:spcBef>
                <a:spcPts val="0"/>
              </a:spcBef>
              <a:spcAft>
                <a:spcPts val="0"/>
              </a:spcAft>
              <a:buClr>
                <a:schemeClr val="dk1"/>
              </a:buClr>
              <a:buSzPts val="1700"/>
              <a:buFont typeface="Arial"/>
              <a:buChar char="•"/>
            </a:pPr>
            <a:r>
              <a:rPr lang="en-US" sz="1100" b="0" i="0" u="none" strike="noStrike" cap="none" dirty="0">
                <a:solidFill>
                  <a:schemeClr val="dk1"/>
                </a:solidFill>
                <a:latin typeface="Arial"/>
                <a:ea typeface="Arial"/>
                <a:cs typeface="Arial"/>
                <a:sym typeface="Arial"/>
              </a:rPr>
              <a:t>We can see there are several irrelevant words present in the dataset (e.g., ha, </a:t>
            </a:r>
            <a:r>
              <a:rPr lang="en-US" sz="1100" b="0" i="0" u="none" strike="noStrike" cap="none" dirty="0" err="1">
                <a:solidFill>
                  <a:schemeClr val="dk1"/>
                </a:solidFill>
                <a:latin typeface="Arial"/>
                <a:ea typeface="Arial"/>
                <a:cs typeface="Arial"/>
                <a:sym typeface="Arial"/>
              </a:rPr>
              <a:t>ar</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Ti</a:t>
            </a:r>
            <a:r>
              <a:rPr lang="en-US" sz="1100" b="0" i="0" u="none" strike="noStrike" cap="none" dirty="0">
                <a:solidFill>
                  <a:schemeClr val="dk1"/>
                </a:solidFill>
                <a:latin typeface="Arial"/>
                <a:ea typeface="Arial"/>
                <a:cs typeface="Arial"/>
                <a:sym typeface="Arial"/>
              </a:rPr>
              <a:t> etc.) which will need to be removed</a:t>
            </a:r>
            <a:endParaRPr lang="en-US" sz="800" b="0" i="0" u="none" strike="noStrike" cap="none" dirty="0">
              <a:solidFill>
                <a:srgbClr val="000000"/>
              </a:solidFill>
              <a:latin typeface="Arial"/>
              <a:ea typeface="Arial"/>
              <a:cs typeface="Arial"/>
              <a:sym typeface="Arial"/>
            </a:endParaRPr>
          </a:p>
          <a:p>
            <a:pPr marL="19050" marR="0" lvl="0" indent="-19050" algn="l" rtl="0">
              <a:lnSpc>
                <a:spcPct val="100000"/>
              </a:lnSpc>
              <a:spcBef>
                <a:spcPts val="600"/>
              </a:spcBef>
              <a:spcAft>
                <a:spcPts val="0"/>
              </a:spcAft>
              <a:buClr>
                <a:schemeClr val="dk1"/>
              </a:buClr>
              <a:buSzPts val="1700"/>
              <a:buFont typeface="Arial"/>
              <a:buChar char="•"/>
            </a:pPr>
            <a:r>
              <a:rPr lang="en-US" sz="1100" b="0" i="0" u="none" strike="noStrike" cap="none" dirty="0">
                <a:solidFill>
                  <a:schemeClr val="dk1"/>
                </a:solidFill>
                <a:latin typeface="Arial"/>
                <a:ea typeface="Arial"/>
                <a:cs typeface="Arial"/>
                <a:sym typeface="Arial"/>
              </a:rPr>
              <a:t>Interestingly, among the most common words in the word clouds of individual personality types, is the names of MBTI personality types themselves.</a:t>
            </a:r>
            <a:endParaRPr lang="en-US" sz="800" b="0" i="0" u="none" strike="noStrike" cap="none" dirty="0">
              <a:solidFill>
                <a:srgbClr val="000000"/>
              </a:solidFill>
              <a:latin typeface="Arial"/>
              <a:ea typeface="Arial"/>
              <a:cs typeface="Arial"/>
              <a:sym typeface="Arial"/>
            </a:endParaRPr>
          </a:p>
          <a:p>
            <a:pPr marL="19050" marR="0" lvl="0" indent="-19050" algn="l" rtl="0">
              <a:lnSpc>
                <a:spcPct val="100000"/>
              </a:lnSpc>
              <a:spcBef>
                <a:spcPts val="600"/>
              </a:spcBef>
              <a:spcAft>
                <a:spcPts val="0"/>
              </a:spcAft>
              <a:buClr>
                <a:schemeClr val="dk1"/>
              </a:buClr>
              <a:buSzPts val="1700"/>
              <a:buFont typeface="Arial"/>
              <a:buChar char="•"/>
            </a:pPr>
            <a:r>
              <a:rPr lang="en-US" sz="1100" b="0" i="0" u="none" strike="noStrike" cap="none" dirty="0">
                <a:solidFill>
                  <a:schemeClr val="dk1"/>
                </a:solidFill>
                <a:latin typeface="Arial"/>
                <a:ea typeface="Arial"/>
                <a:cs typeface="Arial"/>
                <a:sym typeface="Arial"/>
              </a:rPr>
              <a:t>It would hence be necessary to clean our posts by removing these MBTI words from each of them as part of our pre-processing stage, before training the model for better evaluation results.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lang="en-US" dirty="0"/>
          </a:p>
          <a:p>
            <a:endParaRPr lang="en-US" dirty="0"/>
          </a:p>
        </p:txBody>
      </p:sp>
    </p:spTree>
    <p:extLst>
      <p:ext uri="{BB962C8B-B14F-4D97-AF65-F5344CB8AC3E}">
        <p14:creationId xmlns:p14="http://schemas.microsoft.com/office/powerpoint/2010/main" val="3060478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Pre-processing step - </a:t>
            </a:r>
            <a:r>
              <a:rPr lang="en-US" dirty="0">
                <a:solidFill>
                  <a:srgbClr val="FF0000"/>
                </a:solidFill>
              </a:rPr>
              <a:t>use what tools to remove links, punctuation, multiple full stops, non-words, very long and short words, removed the personality words so words such as INFJ, INFP, ENFP etc.</a:t>
            </a:r>
            <a:endParaRPr dirty="0">
              <a:solidFill>
                <a:srgbClr val="FF0000"/>
              </a:solidFill>
            </a:endParaRPr>
          </a:p>
          <a:p>
            <a:pPr marL="0" lvl="0" indent="0" algn="l" rtl="0">
              <a:lnSpc>
                <a:spcPct val="100000"/>
              </a:lnSpc>
              <a:spcBef>
                <a:spcPts val="0"/>
              </a:spcBef>
              <a:spcAft>
                <a:spcPts val="0"/>
              </a:spcAft>
              <a:buSzPts val="1100"/>
              <a:buNone/>
            </a:pPr>
            <a:endParaRPr dirty="0">
              <a:solidFill>
                <a:srgbClr val="FF0000"/>
              </a:solidFill>
            </a:endParaRPr>
          </a:p>
          <a:p>
            <a:pPr marL="0" lvl="0" indent="0" algn="l" rtl="0">
              <a:lnSpc>
                <a:spcPct val="100000"/>
              </a:lnSpc>
              <a:spcBef>
                <a:spcPts val="0"/>
              </a:spcBef>
              <a:spcAft>
                <a:spcPts val="0"/>
              </a:spcAft>
              <a:buSzPts val="1100"/>
              <a:buNone/>
            </a:pPr>
            <a:r>
              <a:rPr lang="en-US" dirty="0">
                <a:solidFill>
                  <a:srgbClr val="FF0000"/>
                </a:solidFill>
              </a:rPr>
              <a:t>We also converted the post to lowercase.</a:t>
            </a:r>
          </a:p>
          <a:p>
            <a:pPr marL="0" lvl="0" indent="0" algn="l" rtl="0">
              <a:lnSpc>
                <a:spcPct val="100000"/>
              </a:lnSpc>
              <a:spcBef>
                <a:spcPts val="0"/>
              </a:spcBef>
              <a:spcAft>
                <a:spcPts val="0"/>
              </a:spcAft>
              <a:buSzPts val="1100"/>
              <a:buNone/>
            </a:pPr>
            <a:endParaRPr lang="en-US" dirty="0">
              <a:solidFill>
                <a:srgbClr val="FF0000"/>
              </a:solidFill>
            </a:endParaRPr>
          </a:p>
          <a:p>
            <a:r>
              <a:rPr lang="en-US" sz="1100" b="0" i="0" u="none" strike="noStrike" cap="none" dirty="0">
                <a:solidFill>
                  <a:srgbClr val="000000"/>
                </a:solidFill>
                <a:effectLst/>
                <a:latin typeface="Arial"/>
                <a:ea typeface="Arial"/>
                <a:cs typeface="Arial"/>
                <a:sym typeface="Arial"/>
              </a:rPr>
              <a:t>It is inferenced that a lot of hyperlinks are present in these posts</a:t>
            </a:r>
          </a:p>
          <a:p>
            <a:r>
              <a:rPr lang="en-US" sz="1100" b="0" i="0" u="none" strike="noStrike" cap="none" dirty="0">
                <a:solidFill>
                  <a:srgbClr val="000000"/>
                </a:solidFill>
                <a:effectLst/>
                <a:latin typeface="Arial"/>
                <a:ea typeface="Arial"/>
                <a:cs typeface="Arial"/>
                <a:sym typeface="Arial"/>
              </a:rPr>
              <a:t>It is safe to assume that </a:t>
            </a:r>
            <a:r>
              <a:rPr lang="en-US" sz="1100" b="0" i="0" u="none" strike="noStrike" cap="none" dirty="0" err="1">
                <a:solidFill>
                  <a:srgbClr val="000000"/>
                </a:solidFill>
                <a:effectLst/>
                <a:latin typeface="Arial"/>
                <a:ea typeface="Arial"/>
                <a:cs typeface="Arial"/>
                <a:sym typeface="Arial"/>
              </a:rPr>
              <a:t>url</a:t>
            </a:r>
            <a:r>
              <a:rPr lang="en-US" sz="1100" b="0" i="0" u="none" strike="noStrike" cap="none" dirty="0">
                <a:solidFill>
                  <a:srgbClr val="000000"/>
                </a:solidFill>
                <a:effectLst/>
                <a:latin typeface="Arial"/>
                <a:ea typeface="Arial"/>
                <a:cs typeface="Arial"/>
                <a:sym typeface="Arial"/>
              </a:rPr>
              <a:t> links do not provide any real information about a user's personality, hence, we need to clean our dataset for these too.</a:t>
            </a:r>
          </a:p>
          <a:p>
            <a:pPr marL="0" lvl="0" indent="0" algn="l" rtl="0">
              <a:lnSpc>
                <a:spcPct val="100000"/>
              </a:lnSpc>
              <a:spcBef>
                <a:spcPts val="0"/>
              </a:spcBef>
              <a:spcAft>
                <a:spcPts val="0"/>
              </a:spcAft>
              <a:buSzPts val="1100"/>
              <a:buNone/>
            </a:pPr>
            <a:endParaRPr dirty="0">
              <a:solidFill>
                <a:srgbClr val="FF0000"/>
              </a:solidFill>
            </a:endParaRPr>
          </a:p>
        </p:txBody>
      </p:sp>
      <p:sp>
        <p:nvSpPr>
          <p:cNvPr id="176" name="Google Shape;1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30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9050" marR="0" lvl="0" indent="-19050" algn="l" rtl="0">
              <a:lnSpc>
                <a:spcPct val="100000"/>
              </a:lnSpc>
              <a:spcBef>
                <a:spcPts val="0"/>
              </a:spcBef>
              <a:spcAft>
                <a:spcPts val="0"/>
              </a:spcAft>
              <a:buClr>
                <a:schemeClr val="dk1"/>
              </a:buClr>
              <a:buSzPts val="1900"/>
              <a:buFont typeface="Arial"/>
              <a:buChar char="•"/>
            </a:pPr>
            <a:r>
              <a:rPr lang="en-US" sz="1100" b="0" i="0" u="none" strike="noStrike" cap="none" dirty="0">
                <a:solidFill>
                  <a:schemeClr val="dk1"/>
                </a:solidFill>
                <a:latin typeface="Arial"/>
                <a:ea typeface="Arial"/>
                <a:cs typeface="Arial"/>
                <a:sym typeface="Arial"/>
              </a:rPr>
              <a:t>Using the above code, if a person has I, N, T and J, the value across the 4 axis of MBTI i.e., IE, NS, TF and JP respectively, will be 1. Else 0.</a:t>
            </a:r>
            <a:endParaRPr lang="en-US" sz="800" b="0" i="0" u="none" strike="noStrike" cap="none" dirty="0">
              <a:solidFill>
                <a:srgbClr val="000000"/>
              </a:solidFill>
              <a:latin typeface="Arial"/>
              <a:ea typeface="Arial"/>
              <a:cs typeface="Arial"/>
              <a:sym typeface="Arial"/>
            </a:endParaRPr>
          </a:p>
          <a:p>
            <a:pPr marL="19050" marR="0" lvl="0" indent="-19050" algn="l" rtl="0">
              <a:lnSpc>
                <a:spcPct val="100000"/>
              </a:lnSpc>
              <a:spcBef>
                <a:spcPts val="600"/>
              </a:spcBef>
              <a:spcAft>
                <a:spcPts val="0"/>
              </a:spcAft>
              <a:buClr>
                <a:schemeClr val="dk1"/>
              </a:buClr>
              <a:buSzPts val="1900"/>
              <a:buFont typeface="Arial"/>
              <a:buChar char="•"/>
            </a:pPr>
            <a:r>
              <a:rPr lang="en-US" sz="1100" b="0" i="0" u="none" strike="noStrike" cap="none" dirty="0">
                <a:solidFill>
                  <a:schemeClr val="dk1"/>
                </a:solidFill>
                <a:latin typeface="Arial"/>
                <a:ea typeface="Arial"/>
                <a:cs typeface="Arial"/>
                <a:sym typeface="Arial"/>
              </a:rPr>
              <a:t>This will help us calculate for e.g., how many Introvert posts are present v/s how many Extrovert posts are present, out of all the given entries in our labelled Kaggle dataset. This is done in order to explore the dataset for all the individual Personality Indices of MBTI</a:t>
            </a:r>
            <a:endParaRPr lang="en-US" sz="800" b="0" i="0" u="none" strike="noStrike" cap="none" dirty="0">
              <a:solidFill>
                <a:srgbClr val="000000"/>
              </a:solidFill>
              <a:latin typeface="Arial"/>
              <a:ea typeface="Arial"/>
              <a:cs typeface="Arial"/>
              <a:sym typeface="Arial"/>
            </a:endParaRPr>
          </a:p>
          <a:p>
            <a:endParaRPr lang="en-US" dirty="0"/>
          </a:p>
          <a:p>
            <a:endParaRPr lang="en-US" dirty="0"/>
          </a:p>
        </p:txBody>
      </p:sp>
    </p:spTree>
    <p:extLst>
      <p:ext uri="{BB962C8B-B14F-4D97-AF65-F5344CB8AC3E}">
        <p14:creationId xmlns:p14="http://schemas.microsoft.com/office/powerpoint/2010/main" val="71901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only run 3 models for first </a:t>
            </a:r>
            <a:r>
              <a:rPr lang="en-US" dirty="0" err="1"/>
              <a:t>JP,later</a:t>
            </a:r>
            <a:r>
              <a:rPr lang="en-US" dirty="0"/>
              <a:t> use logistic regression, because al 3 models have similar accuracy </a:t>
            </a:r>
            <a:endParaRPr dirty="0"/>
          </a:p>
        </p:txBody>
      </p:sp>
      <p:sp>
        <p:nvSpPr>
          <p:cNvPr id="231" name="Google Shape;23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origins of personality assessment date back to the 18th and 19th centuries, when personality was assessed through the measurement of bumps on the human skull, and </a:t>
            </a:r>
            <a:r>
              <a:rPr lang="en-US" sz="1100" b="0" i="0" u="none" strike="noStrike" cap="none" dirty="0">
                <a:solidFill>
                  <a:srgbClr val="000000"/>
                </a:solidFill>
                <a:effectLst/>
                <a:latin typeface="Arial"/>
                <a:ea typeface="Arial"/>
                <a:cs typeface="Arial"/>
                <a:sym typeface="Arial"/>
                <a:hlinkClick r:id="rId3" tooltip="Physiognomy"/>
              </a:rPr>
              <a:t>physiognomy</a:t>
            </a:r>
            <a:r>
              <a:rPr lang="en-US" sz="1100" b="0" i="0" u="none" strike="noStrike" cap="none" dirty="0">
                <a:solidFill>
                  <a:srgbClr val="000000"/>
                </a:solidFill>
                <a:effectLst/>
                <a:latin typeface="Arial"/>
                <a:ea typeface="Arial"/>
                <a:cs typeface="Arial"/>
                <a:sym typeface="Arial"/>
              </a:rPr>
              <a:t>, which assessed personality based on a person's outer appearances.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many different types of personality assessment measures. The </a:t>
            </a:r>
            <a:r>
              <a:rPr lang="en-US" sz="1100" b="0" i="0" u="none" strike="noStrike" cap="none" dirty="0">
                <a:solidFill>
                  <a:srgbClr val="000000"/>
                </a:solidFill>
                <a:effectLst/>
                <a:latin typeface="Arial"/>
                <a:ea typeface="Arial"/>
                <a:cs typeface="Arial"/>
                <a:sym typeface="Arial"/>
                <a:hlinkClick r:id="rId4" tooltip="Self-report inventory"/>
              </a:rPr>
              <a:t>self-report inventory</a:t>
            </a:r>
            <a:r>
              <a:rPr lang="en-US" sz="1100" b="0" i="0" u="none" strike="noStrike" cap="none" dirty="0">
                <a:solidFill>
                  <a:srgbClr val="000000"/>
                </a:solidFill>
                <a:effectLst/>
                <a:latin typeface="Arial"/>
                <a:ea typeface="Arial"/>
                <a:cs typeface="Arial"/>
                <a:sym typeface="Arial"/>
              </a:rPr>
              <a:t> involves administration of many items requiring respondents to introspectively assess their own personality characteristics.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Understanding </a:t>
            </a:r>
            <a:r>
              <a:rPr lang="en-US" sz="1100" b="1" i="0" u="none" strike="noStrike" cap="none" dirty="0">
                <a:solidFill>
                  <a:srgbClr val="000000"/>
                </a:solidFill>
                <a:effectLst/>
                <a:latin typeface="Arial"/>
                <a:ea typeface="Arial"/>
                <a:cs typeface="Arial"/>
                <a:sym typeface="Arial"/>
              </a:rPr>
              <a:t>personality</a:t>
            </a:r>
            <a:r>
              <a:rPr lang="en-US" sz="1100" b="0" i="0" u="none" strike="noStrike" cap="none" dirty="0">
                <a:solidFill>
                  <a:srgbClr val="000000"/>
                </a:solidFill>
                <a:effectLst/>
                <a:latin typeface="Arial"/>
                <a:ea typeface="Arial"/>
                <a:cs typeface="Arial"/>
                <a:sym typeface="Arial"/>
              </a:rPr>
              <a:t> allows psychologists to predict how people will respond to certain situations and the sorts of things they prefer and value. To get a sense of how researchers </a:t>
            </a:r>
            <a:r>
              <a:rPr lang="en-US" sz="1100" b="1" i="0" u="none" strike="noStrike" cap="none" dirty="0">
                <a:solidFill>
                  <a:srgbClr val="000000"/>
                </a:solidFill>
                <a:effectLst/>
                <a:latin typeface="Arial"/>
                <a:ea typeface="Arial"/>
                <a:cs typeface="Arial"/>
                <a:sym typeface="Arial"/>
              </a:rPr>
              <a:t>study personality</a:t>
            </a:r>
            <a:r>
              <a:rPr lang="en-US" sz="1100" b="0" i="0" u="none" strike="noStrike" cap="none" dirty="0">
                <a:solidFill>
                  <a:srgbClr val="000000"/>
                </a:solidFill>
                <a:effectLst/>
                <a:latin typeface="Arial"/>
                <a:ea typeface="Arial"/>
                <a:cs typeface="Arial"/>
                <a:sym typeface="Arial"/>
              </a:rPr>
              <a:t> psychology, it will be helpful to learn more about some of the most influential </a:t>
            </a:r>
            <a:r>
              <a:rPr lang="en-US" sz="1100" b="1" i="0" u="none" strike="noStrike" cap="none" dirty="0">
                <a:solidFill>
                  <a:srgbClr val="000000"/>
                </a:solidFill>
                <a:effectLst/>
                <a:latin typeface="Arial"/>
                <a:ea typeface="Arial"/>
                <a:cs typeface="Arial"/>
                <a:sym typeface="Arial"/>
              </a:rPr>
              <a:t>personality</a:t>
            </a:r>
            <a:r>
              <a:rPr lang="en-US" sz="1100" b="0" i="0" u="none" strike="noStrike" cap="none" dirty="0">
                <a:solidFill>
                  <a:srgbClr val="000000"/>
                </a:solidFill>
                <a:effectLst/>
                <a:latin typeface="Arial"/>
                <a:ea typeface="Arial"/>
                <a:cs typeface="Arial"/>
                <a:sym typeface="Arial"/>
              </a:rPr>
              <a:t> theories.</a:t>
            </a:r>
            <a:endParaRPr dirty="0"/>
          </a:p>
        </p:txBody>
      </p:sp>
      <p:sp>
        <p:nvSpPr>
          <p:cNvPr id="94" name="Google Shape;9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15900" algn="l" rtl="0">
              <a:lnSpc>
                <a:spcPct val="110000"/>
              </a:lnSpc>
              <a:spcBef>
                <a:spcPts val="0"/>
              </a:spcBef>
              <a:spcAft>
                <a:spcPts val="0"/>
              </a:spcAft>
              <a:buClr>
                <a:schemeClr val="dk1"/>
              </a:buClr>
              <a:buSzPts val="1400"/>
              <a:buChar char="•"/>
            </a:pPr>
            <a:r>
              <a:rPr lang="en-US" sz="1100" dirty="0"/>
              <a:t>To test our model, we collected 44 of Donald’s Trump tweets (Before they deactivated his account) and see if we can predict his personality type.</a:t>
            </a:r>
            <a:endParaRPr lang="en-US" dirty="0"/>
          </a:p>
          <a:p>
            <a:pPr marL="228600" lvl="0" indent="-127000" algn="l" rtl="0">
              <a:lnSpc>
                <a:spcPct val="110000"/>
              </a:lnSpc>
              <a:spcBef>
                <a:spcPts val="0"/>
              </a:spcBef>
              <a:spcAft>
                <a:spcPts val="0"/>
              </a:spcAft>
              <a:buClr>
                <a:schemeClr val="dk1"/>
              </a:buClr>
              <a:buSzPts val="1400"/>
              <a:buNone/>
            </a:pPr>
            <a:endParaRPr lang="en-US" sz="1100" dirty="0"/>
          </a:p>
          <a:p>
            <a:pPr marL="228600" lvl="0" indent="-215900" algn="l" rtl="0">
              <a:lnSpc>
                <a:spcPct val="110000"/>
              </a:lnSpc>
              <a:spcBef>
                <a:spcPts val="0"/>
              </a:spcBef>
              <a:spcAft>
                <a:spcPts val="0"/>
              </a:spcAft>
              <a:buClr>
                <a:schemeClr val="dk1"/>
              </a:buClr>
              <a:buSzPts val="1400"/>
              <a:buChar char="•"/>
            </a:pPr>
            <a:r>
              <a:rPr lang="en-US" sz="1100" dirty="0"/>
              <a:t>The consensus on his original MBTI appears to be ESTP (Extraversion, Sensing, Thinking, Perceiving)</a:t>
            </a:r>
            <a:endParaRPr lang="en-US" sz="2000" dirty="0"/>
          </a:p>
          <a:p>
            <a:endParaRPr lang="en-US" dirty="0"/>
          </a:p>
        </p:txBody>
      </p:sp>
    </p:spTree>
    <p:extLst>
      <p:ext uri="{BB962C8B-B14F-4D97-AF65-F5344CB8AC3E}">
        <p14:creationId xmlns:p14="http://schemas.microsoft.com/office/powerpoint/2010/main" val="1621941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15900" algn="l" rtl="0">
              <a:lnSpc>
                <a:spcPct val="110000"/>
              </a:lnSpc>
              <a:spcBef>
                <a:spcPts val="0"/>
              </a:spcBef>
              <a:spcAft>
                <a:spcPts val="0"/>
              </a:spcAft>
              <a:buClr>
                <a:schemeClr val="dk1"/>
              </a:buClr>
              <a:buSzPts val="1400"/>
              <a:buChar char="•"/>
            </a:pPr>
            <a:r>
              <a:rPr lang="en-US" sz="1100" dirty="0"/>
              <a:t>Similar to the process for when we were training our original model, we cleaned, pre-processed and vectorized (only fit, not transform) these tweets.</a:t>
            </a:r>
            <a:endParaRPr lang="en-US" dirty="0"/>
          </a:p>
          <a:p>
            <a:pPr marL="12700" lvl="0" indent="0" algn="l" rtl="0">
              <a:lnSpc>
                <a:spcPct val="110000"/>
              </a:lnSpc>
              <a:spcBef>
                <a:spcPts val="0"/>
              </a:spcBef>
              <a:spcAft>
                <a:spcPts val="0"/>
              </a:spcAft>
              <a:buClr>
                <a:schemeClr val="dk1"/>
              </a:buClr>
              <a:buSzPts val="1400"/>
              <a:buNone/>
            </a:pPr>
            <a:endParaRPr lang="en-US" sz="1100" dirty="0"/>
          </a:p>
          <a:p>
            <a:pPr marL="228600" lvl="0" indent="-215900" algn="l" rtl="0">
              <a:lnSpc>
                <a:spcPct val="110000"/>
              </a:lnSpc>
              <a:spcBef>
                <a:spcPts val="0"/>
              </a:spcBef>
              <a:spcAft>
                <a:spcPts val="0"/>
              </a:spcAft>
              <a:buClr>
                <a:schemeClr val="dk1"/>
              </a:buClr>
              <a:buSzPts val="1400"/>
              <a:buChar char="•"/>
            </a:pPr>
            <a:r>
              <a:rPr lang="en-US" sz="1100" dirty="0"/>
              <a:t>Then we combined them in a list and got their features which we will use to predict Trump’s personality.</a:t>
            </a:r>
            <a:endParaRPr lang="en-US" dirty="0"/>
          </a:p>
          <a:p>
            <a:endParaRPr lang="en-US" dirty="0"/>
          </a:p>
        </p:txBody>
      </p:sp>
    </p:spTree>
    <p:extLst>
      <p:ext uri="{BB962C8B-B14F-4D97-AF65-F5344CB8AC3E}">
        <p14:creationId xmlns:p14="http://schemas.microsoft.com/office/powerpoint/2010/main" val="656573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197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35c07cf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d35c07cf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dirty="0">
                <a:solidFill>
                  <a:srgbClr val="202122"/>
                </a:solidFill>
                <a:highlight>
                  <a:srgbClr val="FFFFFF"/>
                </a:highlight>
              </a:rPr>
              <a:t>The </a:t>
            </a:r>
            <a:r>
              <a:rPr lang="en-US" sz="2800" b="1" dirty="0">
                <a:solidFill>
                  <a:srgbClr val="202122"/>
                </a:solidFill>
              </a:rPr>
              <a:t>Myers–Briggs Type Indicator</a:t>
            </a:r>
            <a:r>
              <a:rPr lang="en-US" sz="2800" dirty="0">
                <a:solidFill>
                  <a:srgbClr val="202122"/>
                </a:solidFill>
                <a:highlight>
                  <a:srgbClr val="FFFFFF"/>
                </a:highlight>
              </a:rPr>
              <a:t> (</a:t>
            </a:r>
            <a:r>
              <a:rPr lang="en-US" sz="2800" b="1" dirty="0">
                <a:solidFill>
                  <a:srgbClr val="202122"/>
                </a:solidFill>
              </a:rPr>
              <a:t>MBTI</a:t>
            </a:r>
            <a:r>
              <a:rPr lang="en-US" sz="2800" dirty="0">
                <a:solidFill>
                  <a:srgbClr val="202122"/>
                </a:solidFill>
                <a:highlight>
                  <a:srgbClr val="FFFFFF"/>
                </a:highlight>
              </a:rPr>
              <a:t>) is an </a:t>
            </a:r>
            <a:r>
              <a:rPr lang="en-US" sz="2800" dirty="0">
                <a:solidFill>
                  <a:srgbClr val="0B0080"/>
                </a:solidFill>
                <a:uFill>
                  <a:noFill/>
                </a:uFill>
                <a:hlinkClick r:id="rId3">
                  <a:extLst>
                    <a:ext uri="{A12FA001-AC4F-418D-AE19-62706E023703}">
                      <ahyp:hlinkClr xmlns:ahyp="http://schemas.microsoft.com/office/drawing/2018/hyperlinkcolor" val="tx"/>
                    </a:ext>
                  </a:extLst>
                </a:hlinkClick>
              </a:rPr>
              <a:t>introspective</a:t>
            </a:r>
            <a:r>
              <a:rPr lang="en-US" sz="2800" dirty="0">
                <a:solidFill>
                  <a:srgbClr val="202122"/>
                </a:solidFill>
                <a:highlight>
                  <a:srgbClr val="FFFFFF"/>
                </a:highlight>
              </a:rPr>
              <a:t> </a:t>
            </a:r>
            <a:r>
              <a:rPr lang="en-US" sz="2800" dirty="0">
                <a:solidFill>
                  <a:srgbClr val="0B0080"/>
                </a:solidFill>
                <a:uFill>
                  <a:noFill/>
                </a:uFill>
                <a:hlinkClick r:id="rId4">
                  <a:extLst>
                    <a:ext uri="{A12FA001-AC4F-418D-AE19-62706E023703}">
                      <ahyp:hlinkClr xmlns:ahyp="http://schemas.microsoft.com/office/drawing/2018/hyperlinkcolor" val="tx"/>
                    </a:ext>
                  </a:extLst>
                </a:hlinkClick>
              </a:rPr>
              <a:t>self-report</a:t>
            </a:r>
            <a:r>
              <a:rPr lang="en-US" sz="2800" dirty="0">
                <a:solidFill>
                  <a:srgbClr val="202122"/>
                </a:solidFill>
                <a:highlight>
                  <a:srgbClr val="FFFFFF"/>
                </a:highlight>
              </a:rPr>
              <a:t> questionnaire indicating differing </a:t>
            </a:r>
            <a:r>
              <a:rPr lang="en-US" sz="2800" dirty="0">
                <a:solidFill>
                  <a:srgbClr val="0B0080"/>
                </a:solidFill>
                <a:uFill>
                  <a:noFill/>
                </a:uFill>
                <a:hlinkClick r:id="rId5">
                  <a:extLst>
                    <a:ext uri="{A12FA001-AC4F-418D-AE19-62706E023703}">
                      <ahyp:hlinkClr xmlns:ahyp="http://schemas.microsoft.com/office/drawing/2018/hyperlinkcolor" val="tx"/>
                    </a:ext>
                  </a:extLst>
                </a:hlinkClick>
              </a:rPr>
              <a:t>psychological</a:t>
            </a:r>
            <a:r>
              <a:rPr lang="en-US" sz="2800" dirty="0">
                <a:solidFill>
                  <a:srgbClr val="202122"/>
                </a:solidFill>
                <a:highlight>
                  <a:srgbClr val="FFFFFF"/>
                </a:highlight>
              </a:rPr>
              <a:t> preferences in how people perceive the world and make decisions.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dirty="0">
                <a:solidFill>
                  <a:srgbClr val="202122"/>
                </a:solidFill>
                <a:highlight>
                  <a:srgbClr val="FFFFFF"/>
                </a:highlight>
              </a:rPr>
              <a:t>The test attempts to assign four categories: introversion or extraversion, sensing or intuition, thinking or feeling, judging or perceiving. One letter from each category is taken to produce a four-letter test result, like "INFJ" or "ENFP".</a:t>
            </a:r>
            <a:endParaRPr lang="en-US" sz="2800" dirty="0"/>
          </a:p>
          <a:p>
            <a:pPr marL="0" lvl="0" indent="0" algn="l" rtl="0">
              <a:spcBef>
                <a:spcPts val="0"/>
              </a:spcBef>
              <a:spcAft>
                <a:spcPts val="0"/>
              </a:spcAft>
              <a:buNone/>
            </a:pPr>
            <a:endParaRPr sz="2000" dirty="0"/>
          </a:p>
        </p:txBody>
      </p:sp>
      <p:sp>
        <p:nvSpPr>
          <p:cNvPr id="105" name="Google Shape;10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This dataset from Kaggle comes with two columns: the Myers-Briggs type of a user and 50 user posts stored as strings. </a:t>
            </a: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15900" algn="l" rtl="0">
              <a:lnSpc>
                <a:spcPct val="110000"/>
              </a:lnSpc>
              <a:spcBef>
                <a:spcPts val="1000"/>
              </a:spcBef>
              <a:spcAft>
                <a:spcPts val="0"/>
              </a:spcAft>
              <a:buClr>
                <a:schemeClr val="dk1"/>
              </a:buClr>
              <a:buSzPts val="2600"/>
              <a:buChar char="•"/>
            </a:pPr>
            <a:r>
              <a:rPr lang="en-US" sz="2600" dirty="0">
                <a:solidFill>
                  <a:schemeClr val="dk1"/>
                </a:solidFill>
              </a:rPr>
              <a:t>There are 16 unique personality type indicators in the dataset</a:t>
            </a:r>
            <a:endParaRPr sz="2600" dirty="0">
              <a:solidFill>
                <a:schemeClr val="dk1"/>
              </a:solidFill>
            </a:endParaRPr>
          </a:p>
          <a:p>
            <a:pPr marL="228600" lvl="0" indent="-215900" algn="l" rtl="0">
              <a:lnSpc>
                <a:spcPct val="110000"/>
              </a:lnSpc>
              <a:spcBef>
                <a:spcPts val="1000"/>
              </a:spcBef>
              <a:spcAft>
                <a:spcPts val="0"/>
              </a:spcAft>
              <a:buClr>
                <a:schemeClr val="dk1"/>
              </a:buClr>
              <a:buSzPts val="2600"/>
              <a:buChar char="•"/>
            </a:pPr>
            <a:r>
              <a:rPr lang="en-US" sz="2600" dirty="0">
                <a:solidFill>
                  <a:schemeClr val="dk1"/>
                </a:solidFill>
              </a:rPr>
              <a:t>INFP is the most frequently occurring personality type in our dataset (no. of occurrences is 1832)</a:t>
            </a:r>
            <a:endParaRPr b="1" dirty="0"/>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95250" algn="l" rtl="0">
              <a:lnSpc>
                <a:spcPct val="90000"/>
              </a:lnSpc>
              <a:spcBef>
                <a:spcPts val="0"/>
              </a:spcBef>
              <a:spcAft>
                <a:spcPts val="0"/>
              </a:spcAft>
              <a:buClr>
                <a:schemeClr val="dk1"/>
              </a:buClr>
              <a:buSzPts val="1500"/>
              <a:buFont typeface="Arial"/>
              <a:buChar char="•"/>
            </a:pPr>
            <a:r>
              <a:rPr lang="en-US" sz="1100" b="0" i="0" u="none" strike="noStrike" cap="none" dirty="0">
                <a:solidFill>
                  <a:schemeClr val="dk1"/>
                </a:solidFill>
                <a:latin typeface="Arial"/>
                <a:ea typeface="Arial"/>
                <a:cs typeface="Arial"/>
                <a:sym typeface="Arial"/>
              </a:rPr>
              <a:t>The 2 marginal plots represent Gaussian distribution of a sample space, which in our case comprises of no. of words per post and associated variance of word counts from our dataset.</a:t>
            </a:r>
            <a:endParaRPr lang="en-US" sz="1050" b="0" i="0" u="none" strike="noStrike" cap="none" dirty="0">
              <a:solidFill>
                <a:srgbClr val="000000"/>
              </a:solidFill>
              <a:latin typeface="Arial"/>
              <a:ea typeface="Arial"/>
              <a:cs typeface="Arial"/>
              <a:sym typeface="Arial"/>
            </a:endParaRPr>
          </a:p>
          <a:p>
            <a:pPr marL="0" marR="0" lvl="0" indent="-95250" algn="l" rtl="0">
              <a:lnSpc>
                <a:spcPct val="90000"/>
              </a:lnSpc>
              <a:spcBef>
                <a:spcPts val="600"/>
              </a:spcBef>
              <a:spcAft>
                <a:spcPts val="0"/>
              </a:spcAft>
              <a:buClr>
                <a:schemeClr val="dk1"/>
              </a:buClr>
              <a:buSzPts val="1500"/>
              <a:buFont typeface="Arial"/>
              <a:buChar char="•"/>
            </a:pPr>
            <a:r>
              <a:rPr lang="en-US" sz="1100" b="0" i="0" u="none" strike="noStrike" cap="none" dirty="0">
                <a:solidFill>
                  <a:schemeClr val="dk1"/>
                </a:solidFill>
                <a:latin typeface="Arial"/>
                <a:ea typeface="Arial"/>
                <a:cs typeface="Arial"/>
                <a:sym typeface="Arial"/>
              </a:rPr>
              <a:t>In the density heatmap, the boxes with the greatest number of points gets lighter color. So, if you look at the above plot, you can see that most of the posts have words between 100 and 150 and most of no. of words per comment by a user is between 25-30.</a:t>
            </a:r>
            <a:endParaRPr lang="en-US" sz="1050" b="0" i="0" u="none" strike="noStrike" cap="none" dirty="0">
              <a:solidFill>
                <a:srgbClr val="000000"/>
              </a:solidFill>
              <a:latin typeface="Arial"/>
              <a:ea typeface="Arial"/>
              <a:cs typeface="Arial"/>
              <a:sym typeface="Arial"/>
            </a:endParaRPr>
          </a:p>
          <a:p>
            <a:pPr marL="0" marR="0" lvl="0" indent="-95250" algn="l" rtl="0">
              <a:lnSpc>
                <a:spcPct val="90000"/>
              </a:lnSpc>
              <a:spcBef>
                <a:spcPts val="600"/>
              </a:spcBef>
              <a:spcAft>
                <a:spcPts val="0"/>
              </a:spcAft>
              <a:buClr>
                <a:schemeClr val="dk1"/>
              </a:buClr>
              <a:buSzPts val="1500"/>
              <a:buFont typeface="Arial"/>
              <a:buChar char="•"/>
            </a:pPr>
            <a:r>
              <a:rPr lang="en-US" sz="1100" b="0" i="0" u="none" strike="noStrike" cap="none" dirty="0">
                <a:solidFill>
                  <a:schemeClr val="dk1"/>
                </a:solidFill>
                <a:latin typeface="Arial"/>
                <a:ea typeface="Arial"/>
                <a:cs typeface="Arial"/>
                <a:sym typeface="Arial"/>
              </a:rPr>
              <a:t>We can see that there is no correlation observed between variance of word count and the words per comment.</a:t>
            </a:r>
            <a:endParaRPr lang="en-US" sz="1050" b="0" i="0" u="none" strike="noStrike" cap="none" dirty="0">
              <a:solidFill>
                <a:srgbClr val="000000"/>
              </a:solidFill>
              <a:latin typeface="Arial"/>
              <a:ea typeface="Arial"/>
              <a:cs typeface="Arial"/>
              <a:sym typeface="Arial"/>
            </a:endParaRPr>
          </a:p>
          <a:p>
            <a:pPr marL="0" marR="0" lvl="0" indent="-95250" algn="l" rtl="0">
              <a:lnSpc>
                <a:spcPct val="90000"/>
              </a:lnSpc>
              <a:spcBef>
                <a:spcPts val="600"/>
              </a:spcBef>
              <a:spcAft>
                <a:spcPts val="0"/>
              </a:spcAft>
              <a:buClr>
                <a:schemeClr val="dk1"/>
              </a:buClr>
              <a:buSzPts val="1500"/>
              <a:buFont typeface="Arial"/>
              <a:buChar char="•"/>
            </a:pPr>
            <a:r>
              <a:rPr lang="en-US" sz="1100" b="0" i="0" u="none" strike="noStrike" cap="none" dirty="0">
                <a:solidFill>
                  <a:schemeClr val="dk1"/>
                </a:solidFill>
                <a:latin typeface="Arial"/>
                <a:ea typeface="Arial"/>
                <a:cs typeface="Arial"/>
                <a:sym typeface="Arial"/>
              </a:rPr>
              <a:t>There is a strong relationship when there are 25-30 words per comment &amp; the variance of word counts is 100-150</a:t>
            </a:r>
            <a:endParaRPr lang="en-US" sz="1050" b="0" i="0" u="none" strike="noStrike" cap="none" dirty="0">
              <a:solidFill>
                <a:srgbClr val="000000"/>
              </a:solidFill>
              <a:latin typeface="Arial"/>
              <a:ea typeface="Arial"/>
              <a:cs typeface="Arial"/>
              <a:sym typeface="Arial"/>
            </a:endParaRPr>
          </a:p>
          <a:p>
            <a:endParaRPr lang="en-US" dirty="0"/>
          </a:p>
        </p:txBody>
      </p:sp>
    </p:spTree>
    <p:extLst>
      <p:ext uri="{BB962C8B-B14F-4D97-AF65-F5344CB8AC3E}">
        <p14:creationId xmlns:p14="http://schemas.microsoft.com/office/powerpoint/2010/main" val="1185619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 </a:t>
            </a:r>
            <a:r>
              <a:rPr lang="en-US" sz="1100" b="1" i="0" u="none" strike="noStrike" cap="none" dirty="0">
                <a:solidFill>
                  <a:srgbClr val="000000"/>
                </a:solidFill>
                <a:effectLst/>
                <a:latin typeface="Arial"/>
                <a:ea typeface="Arial"/>
                <a:cs typeface="Arial"/>
                <a:sym typeface="Arial"/>
              </a:rPr>
              <a:t>Density Plot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visualises</a:t>
            </a:r>
            <a:r>
              <a:rPr lang="en-US" sz="1100" b="0" i="0" u="none" strike="noStrike" cap="none" dirty="0">
                <a:solidFill>
                  <a:srgbClr val="000000"/>
                </a:solidFill>
                <a:effectLst/>
                <a:latin typeface="Arial"/>
                <a:ea typeface="Arial"/>
                <a:cs typeface="Arial"/>
                <a:sym typeface="Arial"/>
              </a:rPr>
              <a:t> the distribution of data over a continuous interval or time period. This chart is a variation of a Histogram that </a:t>
            </a:r>
            <a:r>
              <a:rPr lang="en-US" sz="1100" b="1" i="0" u="none" strike="noStrike" cap="none" dirty="0">
                <a:solidFill>
                  <a:srgbClr val="000000"/>
                </a:solidFill>
                <a:effectLst/>
                <a:latin typeface="Arial"/>
                <a:ea typeface="Arial"/>
                <a:cs typeface="Arial"/>
                <a:sym typeface="Arial"/>
              </a:rPr>
              <a:t>uses</a:t>
            </a:r>
            <a:r>
              <a:rPr lang="en-US" sz="1100" b="0" i="0" u="none" strike="noStrike" cap="none" dirty="0">
                <a:solidFill>
                  <a:srgbClr val="000000"/>
                </a:solidFill>
                <a:effectLst/>
                <a:latin typeface="Arial"/>
                <a:ea typeface="Arial"/>
                <a:cs typeface="Arial"/>
                <a:sym typeface="Arial"/>
              </a:rPr>
              <a:t> kernel smoothing to </a:t>
            </a:r>
            <a:r>
              <a:rPr lang="en-US" sz="1100" b="1" i="0" u="none" strike="noStrike" cap="none" dirty="0">
                <a:solidFill>
                  <a:srgbClr val="000000"/>
                </a:solidFill>
                <a:effectLst/>
                <a:latin typeface="Arial"/>
                <a:ea typeface="Arial"/>
                <a:cs typeface="Arial"/>
                <a:sym typeface="Arial"/>
              </a:rPr>
              <a:t>plot</a:t>
            </a:r>
            <a:r>
              <a:rPr lang="en-US" sz="1100" b="0" i="0" u="none" strike="noStrike" cap="none" dirty="0">
                <a:solidFill>
                  <a:srgbClr val="000000"/>
                </a:solidFill>
                <a:effectLst/>
                <a:latin typeface="Arial"/>
                <a:ea typeface="Arial"/>
                <a:cs typeface="Arial"/>
                <a:sym typeface="Arial"/>
              </a:rPr>
              <a:t> values, allowing for smoother distributions by smoothing out the noise.</a:t>
            </a:r>
            <a:endParaRPr lang="en-US" dirty="0"/>
          </a:p>
        </p:txBody>
      </p:sp>
    </p:spTree>
    <p:extLst>
      <p:ext uri="{BB962C8B-B14F-4D97-AF65-F5344CB8AC3E}">
        <p14:creationId xmlns:p14="http://schemas.microsoft.com/office/powerpoint/2010/main" val="9153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6AB4-5E50-3845-A1B6-0CA74D263F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463D1-68AA-FB4C-86D7-555B69503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C3244-DBE8-7443-94B2-EC2DEE831C9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6A89AE9-5CAC-854D-B9AA-9F53A05E4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9FEA7-A9F0-CD40-8DBA-B20F8109BD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7793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6B88-4F9F-6D40-ADC5-E9886E60B8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AD2E22-17A0-4942-AC6C-3067A697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520B5E-D248-334A-91C4-F3568DE3CFA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743A45F-1043-AC4B-8778-12F92565E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5619B-E020-A244-BB5D-80AE670880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111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9945A1-D23A-D141-9E92-0C0A9451A8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BEB89B-86C7-6447-A4C1-267DACD1C8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70D5-A4E9-CB46-9962-741F88B11D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4D8B86-A132-254D-9C07-CEAF2DF7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56D35-4981-E64C-882E-CED445CA3D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91345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1920" cy="3429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a:spLocks noGrp="1"/>
          </p:cNvSpPr>
          <p:nvPr>
            <p:ph type="pic" idx="2"/>
          </p:nvPr>
        </p:nvSpPr>
        <p:spPr>
          <a:xfrm>
            <a:off x="5303520" y="548640"/>
            <a:ext cx="6053328" cy="5431536"/>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1" name="Google Shape;61;p24"/>
          <p:cNvSpPr txBox="1">
            <a:spLocks noGrp="1"/>
          </p:cNvSpPr>
          <p:nvPr>
            <p:ph type="body" idx="1"/>
          </p:nvPr>
        </p:nvSpPr>
        <p:spPr>
          <a:xfrm>
            <a:off x="839788" y="3977640"/>
            <a:ext cx="3931920" cy="20025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94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34D4-FB53-314E-AF4F-B7CCB6614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DB7880-02D6-CF49-A499-0F013FBDF4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294192-00DB-CA44-AA82-8B56D0090A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D5429D3-314B-EB40-B229-FE2540632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36C70-ECBC-AD41-9EFD-A827253DFF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578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64D1-65B2-704F-8B70-423DF4290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51AB35-C224-C64F-B21A-8FF9A03BC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E1BBB9-C729-594D-AAE4-136E44BB0E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8EF798-99EB-CA47-9409-59CE3DBE1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BA41A-918C-1945-AEBD-12685C7BC3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8704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B048-DB33-F44C-9644-B7F15BAFC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2DA87A-CEA7-D44F-BAE5-5AB98B6C3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7740BF-6B7E-0047-9E4F-2AC7FFA1C8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AC41B8-C65A-6449-8644-FBAD6B9E1CA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C652F9F-0FE4-A143-AFD9-E53239FE2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DAB68-C3EF-3742-A55D-4891041317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8803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3B96-48DC-1145-A7C2-38DA750BC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9DD7-FFB6-E14A-AC9C-FA6B3CD089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4A81C-48DD-F941-825D-8C3AC33181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C544DE-7282-0843-88B0-6A4473419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9F93E-B12D-D042-8734-011D3A498F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3DF80F-F98E-694A-9AE4-1C25A28F103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E1E4065-4EC7-254A-8137-3B476BC4F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07383E-49F5-7F45-AEB9-71764A17B4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02343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C0BD-9F0B-6748-B67A-65AA215C01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FA2FE6-7143-5248-A759-B97CFC90A3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B824B69-C319-1949-9C19-B08CFF433A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20D6C0-727B-DB4F-A2B8-FF1FADC72D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5979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09EB7-1BE4-3143-A6DF-53DDAEE2A93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0CE38C3-8B6E-4B42-93D7-05B3D8E1A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331788-0AF4-F242-94EB-F67D1EF228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9505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0A82-CB5B-9748-8C05-122049009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0DCB97-9428-184A-9F9C-603BB85C6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91B798-F5C6-B848-85A1-A6F267A94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23676-A56A-A24C-8717-191B0AFAADC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1DC4FA1-C62E-7145-8E30-89E78112A3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EB256-9DE2-8141-AF18-333C79BAF6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94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FD37-6F0A-1140-814C-D4033A734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6AEBF-66FC-E545-AF85-9E62DCD4B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734A5F-8CDB-AD41-9736-DEEB7811C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AB979-004C-884E-B754-A653350A0AD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C8F5C7-3BA0-5540-8C12-FAE33930B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9214E-4992-504C-9217-3D7938002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940426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5EDC1-3236-3548-B41C-4A662C9A7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9759D-EE6F-3C4C-BBB0-F5552467F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D4B1F-6862-5C45-B422-55B062877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86F797E-42B7-4E4A-A8F7-F340077F49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5FB913-EEE0-294C-BF87-599427F23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1340681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pring.org.uk/test/how-agreeable-are-you-one-minute-personalit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xavi.ivars.me/bloc/2016/machine-learning-reloade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graphicdesign.stackexchange.com/questions/34948/is-there-a-conventional-widely-used-icon-for-decision-suppor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8.jpeg"/><Relationship Id="rId7" Type="http://schemas.openxmlformats.org/officeDocument/2006/relationships/diagramColors" Target="../diagrams/colors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truththeory.com/2016/02/10/which-of-the-16-personality-types-are-you/"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personalitypathways.com/article/trump-mbti-type.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con&#10;&#10;Description automatically generated">
            <a:extLst>
              <a:ext uri="{FF2B5EF4-FFF2-40B4-BE49-F238E27FC236}">
                <a16:creationId xmlns:a16="http://schemas.microsoft.com/office/drawing/2014/main" id="{C2697704-2E2E-3047-9759-212AEB473CB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5849" b="1371"/>
          <a:stretch/>
        </p:blipFill>
        <p:spPr>
          <a:xfrm>
            <a:off x="3523488" y="8"/>
            <a:ext cx="8668512" cy="6857990"/>
          </a:xfrm>
          <a:prstGeom prst="rect">
            <a:avLst/>
          </a:prstGeom>
        </p:spPr>
      </p:pic>
      <p:sp>
        <p:nvSpPr>
          <p:cNvPr id="85" name="Rectangle 8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80288D-8008-0640-81E5-FB3C58E3DE7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Personality Prediction</a:t>
            </a:r>
          </a:p>
        </p:txBody>
      </p:sp>
      <p:sp>
        <p:nvSpPr>
          <p:cNvPr id="21" name="TextBox 20">
            <a:extLst>
              <a:ext uri="{FF2B5EF4-FFF2-40B4-BE49-F238E27FC236}">
                <a16:creationId xmlns:a16="http://schemas.microsoft.com/office/drawing/2014/main" id="{D2D8B6E4-A19B-3A4E-9790-A3CFF911459F}"/>
              </a:ext>
            </a:extLst>
          </p:cNvPr>
          <p:cNvSpPr txBox="1"/>
          <p:nvPr/>
        </p:nvSpPr>
        <p:spPr>
          <a:xfrm>
            <a:off x="477980" y="4872922"/>
            <a:ext cx="4023359" cy="1208141"/>
          </a:xfrm>
          <a:prstGeom prst="rect">
            <a:avLst/>
          </a:prstGeom>
        </p:spPr>
        <p:txBody>
          <a:bodyPr vert="horz" lIns="91440" tIns="45720" rIns="91440" bIns="45720" rtlCol="0">
            <a:normAutofit/>
          </a:bodyPr>
          <a:lstStyle/>
          <a:p>
            <a:pPr>
              <a:lnSpc>
                <a:spcPct val="90000"/>
              </a:lnSpc>
              <a:spcBef>
                <a:spcPts val="1000"/>
              </a:spcBef>
            </a:pPr>
            <a:r>
              <a:rPr lang="en-US" sz="2000" dirty="0"/>
              <a:t>Akshatha – The Protagonist</a:t>
            </a:r>
          </a:p>
          <a:p>
            <a:pPr>
              <a:lnSpc>
                <a:spcPct val="90000"/>
              </a:lnSpc>
              <a:spcBef>
                <a:spcPts val="1000"/>
              </a:spcBef>
            </a:pPr>
            <a:r>
              <a:rPr lang="en-US" sz="2000" dirty="0"/>
              <a:t>Toni – The Advocate</a:t>
            </a:r>
          </a:p>
          <a:p>
            <a:pPr>
              <a:lnSpc>
                <a:spcPct val="90000"/>
              </a:lnSpc>
              <a:spcBef>
                <a:spcPts val="1000"/>
              </a:spcBef>
            </a:pPr>
            <a:r>
              <a:rPr lang="en-US" sz="2000" dirty="0"/>
              <a:t>Xiuwen – The Campaigner </a:t>
            </a:r>
          </a:p>
        </p:txBody>
      </p:sp>
      <p:sp>
        <p:nvSpPr>
          <p:cNvPr id="87"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9" name="Rectangle 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753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D5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34032-C2B2-DA4A-B171-3638B57DAA41}"/>
              </a:ext>
            </a:extLst>
          </p:cNvPr>
          <p:cNvPicPr>
            <a:picLocks noChangeAspect="1"/>
          </p:cNvPicPr>
          <p:nvPr/>
        </p:nvPicPr>
        <p:blipFill rotWithShape="1">
          <a:blip r:embed="rId3"/>
          <a:srcRect t="966"/>
          <a:stretch/>
        </p:blipFill>
        <p:spPr>
          <a:xfrm>
            <a:off x="643467" y="728663"/>
            <a:ext cx="10905066" cy="5453865"/>
          </a:xfrm>
          <a:prstGeom prst="rect">
            <a:avLst/>
          </a:prstGeom>
        </p:spPr>
      </p:pic>
      <p:sp>
        <p:nvSpPr>
          <p:cNvPr id="13" name="Google Shape;142;p7">
            <a:extLst>
              <a:ext uri="{FF2B5EF4-FFF2-40B4-BE49-F238E27FC236}">
                <a16:creationId xmlns:a16="http://schemas.microsoft.com/office/drawing/2014/main" id="{4678B32E-64A8-9044-832E-1A26E3B26D3C}"/>
              </a:ext>
            </a:extLst>
          </p:cNvPr>
          <p:cNvSpPr/>
          <p:nvPr/>
        </p:nvSpPr>
        <p:spPr>
          <a:xfrm>
            <a:off x="172630" y="5326239"/>
            <a:ext cx="11119257" cy="1388886"/>
          </a:xfrm>
          <a:prstGeom prst="rect">
            <a:avLst/>
          </a:prstGeom>
          <a:noFill/>
          <a:ln>
            <a:noFill/>
          </a:ln>
        </p:spPr>
        <p:txBody>
          <a:bodyPr spcFirstLastPara="1" wrap="square" lIns="91425" tIns="45700" rIns="91425" bIns="45700" anchor="t" anchorCtr="0">
            <a:normAutofit/>
          </a:bodyPr>
          <a:lstStyle/>
          <a:p>
            <a:pPr marL="0" marR="0" lvl="0" indent="-95250" algn="l" rtl="0">
              <a:lnSpc>
                <a:spcPct val="90000"/>
              </a:lnSpc>
              <a:spcBef>
                <a:spcPts val="600"/>
              </a:spcBef>
              <a:spcAft>
                <a:spcPts val="0"/>
              </a:spcAft>
              <a:buClr>
                <a:schemeClr val="dk1"/>
              </a:buClr>
              <a:buSzPts val="1500"/>
              <a:buFont typeface="Arial"/>
              <a:buChar char="•"/>
            </a:pPr>
            <a:endParaRPr sz="119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9253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490839-D896-864C-B499-28F56B01624F}"/>
              </a:ext>
            </a:extLst>
          </p:cNvPr>
          <p:cNvSpPr/>
          <p:nvPr/>
        </p:nvSpPr>
        <p:spPr>
          <a:xfrm>
            <a:off x="990600" y="6447154"/>
            <a:ext cx="8582025" cy="341632"/>
          </a:xfrm>
          <a:prstGeom prst="rect">
            <a:avLst/>
          </a:prstGeom>
        </p:spPr>
        <p:txBody>
          <a:bodyPr wrap="square">
            <a:spAutoFit/>
          </a:bodyPr>
          <a:lstStyle/>
          <a:p>
            <a:pPr lvl="0">
              <a:lnSpc>
                <a:spcPct val="90000"/>
              </a:lnSpc>
              <a:spcAft>
                <a:spcPts val="600"/>
              </a:spcAft>
              <a:buClr>
                <a:schemeClr val="dk1"/>
              </a:buClr>
              <a:buSzPts val="3000"/>
            </a:pPr>
            <a:r>
              <a:rPr lang="en-US" dirty="0">
                <a:solidFill>
                  <a:schemeClr val="bg1"/>
                </a:solidFill>
                <a:sym typeface="Arial"/>
              </a:rPr>
              <a:t>We can see that more number of lengthy posts have between 7000-9000 words.</a:t>
            </a:r>
          </a:p>
        </p:txBody>
      </p:sp>
      <p:pic>
        <p:nvPicPr>
          <p:cNvPr id="7" name="Picture 6">
            <a:extLst>
              <a:ext uri="{FF2B5EF4-FFF2-40B4-BE49-F238E27FC236}">
                <a16:creationId xmlns:a16="http://schemas.microsoft.com/office/drawing/2014/main" id="{4C0DEB69-BC99-4249-A400-E140B842877A}"/>
              </a:ext>
            </a:extLst>
          </p:cNvPr>
          <p:cNvPicPr>
            <a:picLocks noChangeAspect="1"/>
          </p:cNvPicPr>
          <p:nvPr/>
        </p:nvPicPr>
        <p:blipFill>
          <a:blip r:embed="rId3"/>
          <a:stretch>
            <a:fillRect/>
          </a:stretch>
        </p:blipFill>
        <p:spPr>
          <a:xfrm>
            <a:off x="850902" y="480060"/>
            <a:ext cx="10007600" cy="5870795"/>
          </a:xfrm>
          <a:prstGeom prst="rect">
            <a:avLst/>
          </a:prstGeom>
        </p:spPr>
      </p:pic>
    </p:spTree>
    <p:extLst>
      <p:ext uri="{BB962C8B-B14F-4D97-AF65-F5344CB8AC3E}">
        <p14:creationId xmlns:p14="http://schemas.microsoft.com/office/powerpoint/2010/main" val="15568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sp>
        <p:nvSpPr>
          <p:cNvPr id="100" name="Rectangle 9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9"/>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dk1"/>
              </a:buClr>
              <a:buSzPct val="100000"/>
            </a:pPr>
            <a:r>
              <a:rPr lang="en-US" sz="3200" kern="1200" dirty="0">
                <a:solidFill>
                  <a:schemeClr val="bg1"/>
                </a:solidFill>
                <a:latin typeface="+mj-lt"/>
                <a:ea typeface="+mj-ea"/>
                <a:cs typeface="+mj-cs"/>
              </a:rPr>
              <a:t>Most Frequent Words</a:t>
            </a:r>
          </a:p>
        </p:txBody>
      </p:sp>
      <p:pic>
        <p:nvPicPr>
          <p:cNvPr id="6" name="Content Placeholder 5" descr="Text&#10;&#10;Description automatically generated">
            <a:extLst>
              <a:ext uri="{FF2B5EF4-FFF2-40B4-BE49-F238E27FC236}">
                <a16:creationId xmlns:a16="http://schemas.microsoft.com/office/drawing/2014/main" id="{75B2CFBD-4F25-5649-8E2A-CF6B39546EC3}"/>
              </a:ext>
            </a:extLst>
          </p:cNvPr>
          <p:cNvPicPr>
            <a:picLocks noGrp="1" noChangeAspect="1"/>
          </p:cNvPicPr>
          <p:nvPr>
            <p:ph idx="1"/>
          </p:nvPr>
        </p:nvPicPr>
        <p:blipFill>
          <a:blip r:embed="rId3"/>
          <a:stretch>
            <a:fillRect/>
          </a:stretch>
        </p:blipFill>
        <p:spPr>
          <a:xfrm>
            <a:off x="120590" y="1646652"/>
            <a:ext cx="10278828" cy="4394199"/>
          </a:xfrm>
          <a:prstGeom prst="rect">
            <a:avLst/>
          </a:prstGeom>
        </p:spPr>
      </p:pic>
      <p:pic>
        <p:nvPicPr>
          <p:cNvPr id="159" name="Google Shape;159;p9"/>
          <p:cNvPicPr preferRelativeResize="0"/>
          <p:nvPr/>
        </p:nvPicPr>
        <p:blipFill rotWithShape="1">
          <a:blip r:embed="rId4">
            <a:alphaModFix/>
          </a:blip>
          <a:srcRect/>
          <a:stretch/>
        </p:blipFill>
        <p:spPr>
          <a:xfrm>
            <a:off x="10520008" y="35359"/>
            <a:ext cx="1671992" cy="68226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5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A7DF98-F8F6-BF48-A37E-1A264E2FB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n w="0"/>
                <a:solidFill>
                  <a:srgbClr val="FFFFFF"/>
                </a:solidFill>
                <a:effectLst>
                  <a:outerShdw blurRad="38100" dist="19050" dir="2700000" algn="tl" rotWithShape="0">
                    <a:schemeClr val="dk1">
                      <a:alpha val="40000"/>
                    </a:schemeClr>
                  </a:outerShdw>
                </a:effectLst>
                <a:latin typeface="+mj-lt"/>
                <a:ea typeface="+mj-ea"/>
                <a:cs typeface="+mj-cs"/>
              </a:rPr>
              <a:t>Frequent words per Personality</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lendar&#10;&#10;Description automatically generated">
            <a:extLst>
              <a:ext uri="{FF2B5EF4-FFF2-40B4-BE49-F238E27FC236}">
                <a16:creationId xmlns:a16="http://schemas.microsoft.com/office/drawing/2014/main" id="{9D7E3E42-D68E-6748-9A7E-0C30FA44E4AC}"/>
              </a:ext>
            </a:extLst>
          </p:cNvPr>
          <p:cNvPicPr>
            <a:picLocks noChangeAspect="1"/>
          </p:cNvPicPr>
          <p:nvPr/>
        </p:nvPicPr>
        <p:blipFill rotWithShape="1">
          <a:blip r:embed="rId3"/>
          <a:srcRect r="1674" b="-2"/>
          <a:stretch/>
        </p:blipFill>
        <p:spPr>
          <a:xfrm>
            <a:off x="493354" y="618681"/>
            <a:ext cx="8077283" cy="5421898"/>
          </a:xfrm>
          <a:prstGeom prst="rect">
            <a:avLst/>
          </a:prstGeom>
          <a:effectLst/>
        </p:spPr>
      </p:pic>
    </p:spTree>
    <p:extLst>
      <p:ext uri="{BB962C8B-B14F-4D97-AF65-F5344CB8AC3E}">
        <p14:creationId xmlns:p14="http://schemas.microsoft.com/office/powerpoint/2010/main" val="276039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180" name="Rectangle 17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Google Shape;173;p30"/>
          <p:cNvSpPr txBox="1">
            <a:spLocks noGrp="1"/>
          </p:cNvSpPr>
          <p:nvPr>
            <p:ph type="title"/>
          </p:nvPr>
        </p:nvSpPr>
        <p:spPr>
          <a:xfrm>
            <a:off x="908454" y="1360481"/>
            <a:ext cx="4605340" cy="2387600"/>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7800"/>
            </a:pPr>
            <a:r>
              <a:rPr lang="en-US" sz="5000" kern="1200">
                <a:solidFill>
                  <a:schemeClr val="bg1"/>
                </a:solidFill>
                <a:latin typeface="+mj-lt"/>
                <a:ea typeface="+mj-ea"/>
                <a:cs typeface="+mj-cs"/>
              </a:rPr>
              <a:t>Data </a:t>
            </a:r>
            <a:br>
              <a:rPr lang="en-US" sz="5000" kern="1200">
                <a:solidFill>
                  <a:schemeClr val="bg1"/>
                </a:solidFill>
                <a:latin typeface="+mj-lt"/>
                <a:ea typeface="+mj-ea"/>
                <a:cs typeface="+mj-cs"/>
              </a:rPr>
            </a:br>
            <a:r>
              <a:rPr lang="en-US" sz="5000" kern="1200">
                <a:solidFill>
                  <a:schemeClr val="bg1"/>
                </a:solidFill>
                <a:latin typeface="+mj-lt"/>
                <a:ea typeface="+mj-ea"/>
                <a:cs typeface="+mj-cs"/>
              </a:rPr>
              <a:t>Preparation</a:t>
            </a:r>
          </a:p>
        </p:txBody>
      </p:sp>
      <p:pic>
        <p:nvPicPr>
          <p:cNvPr id="175" name="Video 174">
            <a:extLst>
              <a:ext uri="{FF2B5EF4-FFF2-40B4-BE49-F238E27FC236}">
                <a16:creationId xmlns:a16="http://schemas.microsoft.com/office/drawing/2014/main" id="{F537CC2C-8254-4857-A5E8-37DE93357D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84" r="1" b="1"/>
          <a:stretch/>
        </p:blipFill>
        <p:spPr>
          <a:xfrm>
            <a:off x="5800734" y="1769458"/>
            <a:ext cx="5917401" cy="3319084"/>
          </a:xfrm>
          <a:prstGeom prst="rect">
            <a:avLst/>
          </a:prstGeom>
        </p:spPr>
      </p:pic>
      <p:sp>
        <p:nvSpPr>
          <p:cNvPr id="182" name="Rectangle 18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7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5"/>
                                        </p:tgtEl>
                                      </p:cBhvr>
                                    </p:cmd>
                                  </p:childTnLst>
                                </p:cTn>
                              </p:par>
                            </p:childTnLst>
                          </p:cTn>
                        </p:par>
                      </p:childTnLst>
                    </p:cTn>
                  </p:par>
                </p:childTnLst>
              </p:cTn>
              <p:nextCondLst>
                <p:cond evt="onClick" delay="0">
                  <p:tgtEl>
                    <p:spTgt spid="175"/>
                  </p:tgtEl>
                </p:cond>
              </p:nextCondLst>
            </p:seq>
            <p:video>
              <p:cMediaNode mute="1">
                <p:cTn id="12" repeatCount="indefinite" fill="hold" display="0">
                  <p:stCondLst>
                    <p:cond delay="indefinite"/>
                  </p:stCondLst>
                </p:cTn>
                <p:tgtEl>
                  <p:spTgt spid="17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2" name="Rectangle 1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Google Shape;178;p12"/>
          <p:cNvSpPr txBox="1">
            <a:spLocks noGrp="1"/>
          </p:cNvSpPr>
          <p:nvPr>
            <p:ph type="title"/>
          </p:nvPr>
        </p:nvSpPr>
        <p:spPr>
          <a:xfrm>
            <a:off x="546351" y="433545"/>
            <a:ext cx="11139854" cy="930447"/>
          </a:xfrm>
          <a:prstGeom prst="rect">
            <a:avLst/>
          </a:prstGeom>
        </p:spPr>
        <p:txBody>
          <a:bodyPr spcFirstLastPara="1" vert="horz" lIns="91440" tIns="45720" rIns="91440" bIns="45720" rtlCol="0" anchor="b" anchorCtr="0">
            <a:normAutofit/>
          </a:bodyPr>
          <a:lstStyle/>
          <a:p>
            <a:pPr marL="0" lvl="0" indent="0" algn="ctr">
              <a:spcAft>
                <a:spcPts val="0"/>
              </a:spcAft>
              <a:buClr>
                <a:schemeClr val="dk1"/>
              </a:buClr>
              <a:buSzPts val="4800"/>
            </a:pPr>
            <a:r>
              <a:rPr lang="en-US" sz="5400">
                <a:solidFill>
                  <a:srgbClr val="FFFFFF"/>
                </a:solidFill>
              </a:rPr>
              <a:t>Data Cleaning</a:t>
            </a:r>
          </a:p>
        </p:txBody>
      </p:sp>
      <p:cxnSp>
        <p:nvCxnSpPr>
          <p:cNvPr id="124" name="Straight Connector 1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9" name="Google Shape;179;p12" descr="Table&#10;&#10;Description automatically generated"/>
          <p:cNvPicPr preferRelativeResize="0">
            <a:picLocks noGrp="1"/>
          </p:cNvPicPr>
          <p:nvPr>
            <p:ph idx="1"/>
          </p:nvPr>
        </p:nvPicPr>
        <p:blipFill rotWithShape="1">
          <a:blip r:embed="rId3"/>
          <a:stretch/>
        </p:blipFill>
        <p:spPr>
          <a:xfrm>
            <a:off x="6379758" y="2725424"/>
            <a:ext cx="5455917" cy="2946195"/>
          </a:xfrm>
          <a:prstGeom prst="rect">
            <a:avLst/>
          </a:prstGeom>
          <a:noFill/>
        </p:spPr>
      </p:pic>
      <p:cxnSp>
        <p:nvCxnSpPr>
          <p:cNvPr id="126" name="Straight Connector 1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0" name="Google Shape;180;p12" descr="Table&#10;&#10;Description automatically generated"/>
          <p:cNvPicPr preferRelativeResize="0"/>
          <p:nvPr/>
        </p:nvPicPr>
        <p:blipFill rotWithShape="1">
          <a:blip r:embed="rId4"/>
          <a:stretch/>
        </p:blipFill>
        <p:spPr>
          <a:xfrm>
            <a:off x="303752" y="2755792"/>
            <a:ext cx="5455917" cy="2864356"/>
          </a:xfrm>
          <a:prstGeom prst="rect">
            <a:avLst/>
          </a:prstGeom>
          <a:noFill/>
        </p:spPr>
      </p:pic>
      <p:sp>
        <p:nvSpPr>
          <p:cNvPr id="181" name="Google Shape;181;p12"/>
          <p:cNvSpPr/>
          <p:nvPr/>
        </p:nvSpPr>
        <p:spPr>
          <a:xfrm>
            <a:off x="5759669" y="3720662"/>
            <a:ext cx="630621" cy="451945"/>
          </a:xfrm>
          <a:prstGeom prst="rightArrow">
            <a:avLst>
              <a:gd name="adj1" fmla="val 50000"/>
              <a:gd name="adj2" fmla="val 50000"/>
            </a:avLst>
          </a:prstGeom>
          <a:solidFill>
            <a:srgbClr val="33BC9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3BC9D"/>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17042E-AB25-6D4D-B9C6-AA0EA56AE122}"/>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Pre-Processed Data</a:t>
            </a:r>
          </a:p>
        </p:txBody>
      </p:sp>
      <p:sp>
        <p:nvSpPr>
          <p:cNvPr id="5" name="TextBox 4">
            <a:extLst>
              <a:ext uri="{FF2B5EF4-FFF2-40B4-BE49-F238E27FC236}">
                <a16:creationId xmlns:a16="http://schemas.microsoft.com/office/drawing/2014/main" id="{2E317B00-36A5-CD43-A032-6434A3B1B1E8}"/>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a:t>Tokenize</a:t>
            </a:r>
          </a:p>
          <a:p>
            <a:pPr marL="285750" indent="-228600">
              <a:lnSpc>
                <a:spcPct val="90000"/>
              </a:lnSpc>
              <a:spcAft>
                <a:spcPts val="600"/>
              </a:spcAft>
              <a:buFont typeface="Arial" panose="020B0604020202020204" pitchFamily="34" charset="0"/>
              <a:buChar char="•"/>
            </a:pPr>
            <a:r>
              <a:rPr lang="en-US" sz="1600"/>
              <a:t>Lemmatize</a:t>
            </a:r>
          </a:p>
        </p:txBody>
      </p:sp>
      <p:pic>
        <p:nvPicPr>
          <p:cNvPr id="8" name="Picture 7">
            <a:extLst>
              <a:ext uri="{FF2B5EF4-FFF2-40B4-BE49-F238E27FC236}">
                <a16:creationId xmlns:a16="http://schemas.microsoft.com/office/drawing/2014/main" id="{EBE206CD-B575-5647-A862-FE932DD7B519}"/>
              </a:ext>
            </a:extLst>
          </p:cNvPr>
          <p:cNvPicPr>
            <a:picLocks noChangeAspect="1"/>
          </p:cNvPicPr>
          <p:nvPr/>
        </p:nvPicPr>
        <p:blipFill>
          <a:blip r:embed="rId3"/>
          <a:stretch>
            <a:fillRect/>
          </a:stretch>
        </p:blipFill>
        <p:spPr>
          <a:xfrm>
            <a:off x="5178627" y="506899"/>
            <a:ext cx="5906885" cy="5696462"/>
          </a:xfrm>
          <a:prstGeom prst="rect">
            <a:avLst/>
          </a:prstGeom>
        </p:spPr>
      </p:pic>
    </p:spTree>
    <p:extLst>
      <p:ext uri="{BB962C8B-B14F-4D97-AF65-F5344CB8AC3E}">
        <p14:creationId xmlns:p14="http://schemas.microsoft.com/office/powerpoint/2010/main" val="129531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3"/>
        <p:cNvGrpSpPr/>
        <p:nvPr/>
      </p:nvGrpSpPr>
      <p:grpSpPr>
        <a:xfrm>
          <a:off x="0" y="0"/>
          <a:ext cx="0" cy="0"/>
          <a:chOff x="0" y="0"/>
          <a:chExt cx="0" cy="0"/>
        </a:xfrm>
      </p:grpSpPr>
      <p:pic>
        <p:nvPicPr>
          <p:cNvPr id="216" name="Picture 215" descr="Steel gears">
            <a:extLst>
              <a:ext uri="{FF2B5EF4-FFF2-40B4-BE49-F238E27FC236}">
                <a16:creationId xmlns:a16="http://schemas.microsoft.com/office/drawing/2014/main" id="{0624DAEF-9EB4-42A6-9B7A-8AB6CAC7CF85}"/>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9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14" name="Google Shape;214;p32"/>
          <p:cNvSpPr txBox="1">
            <a:spLocks noGrp="1"/>
          </p:cNvSpPr>
          <p:nvPr>
            <p:ph type="title"/>
          </p:nvPr>
        </p:nvSpPr>
        <p:spPr>
          <a:xfrm>
            <a:off x="8022021" y="3231931"/>
            <a:ext cx="3852041" cy="1834056"/>
          </a:xfrm>
          <a:prstGeom prst="rect">
            <a:avLst/>
          </a:prstGeom>
        </p:spPr>
        <p:txBody>
          <a:bodyPr spcFirstLastPara="1" vert="horz" lIns="91440" tIns="45720" rIns="91440" bIns="45720" rtlCol="0" anchor="b" anchorCtr="0">
            <a:normAutofit/>
          </a:bodyPr>
          <a:lstStyle/>
          <a:p>
            <a:pPr marL="0" lvl="0" indent="0" algn="ctr">
              <a:spcAft>
                <a:spcPts val="0"/>
              </a:spcAft>
              <a:buClr>
                <a:schemeClr val="dk1"/>
              </a:buClr>
              <a:buSzPts val="7800"/>
            </a:pPr>
            <a:r>
              <a:rPr lang="en-US" sz="4000"/>
              <a:t>Feature Engineering</a:t>
            </a:r>
          </a:p>
        </p:txBody>
      </p:sp>
      <p:cxnSp>
        <p:nvCxnSpPr>
          <p:cNvPr id="94" name="Straight Connector 9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4"/>
                                        </p:tgtEl>
                                        <p:attrNameLst>
                                          <p:attrName>style.visibility</p:attrName>
                                        </p:attrNameLst>
                                      </p:cBhvr>
                                      <p:to>
                                        <p:strVal val="visible"/>
                                      </p:to>
                                    </p:set>
                                    <p:animEffect transition="in" filter="fade">
                                      <p:cBhvr>
                                        <p:cTn id="7" dur="400"/>
                                        <p:tgtEl>
                                          <p:spTgt spid="21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216"/>
                                        </p:tgtEl>
                                        <p:attrNameLst>
                                          <p:attrName>style.visibility</p:attrName>
                                        </p:attrNameLst>
                                      </p:cBhvr>
                                      <p:to>
                                        <p:strVal val="visible"/>
                                      </p:to>
                                    </p:set>
                                    <p:animEffect transition="in" filter="fade">
                                      <p:cBhvr>
                                        <p:cTn id="10" dur="7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96;p31">
            <a:extLst>
              <a:ext uri="{FF2B5EF4-FFF2-40B4-BE49-F238E27FC236}">
                <a16:creationId xmlns:a16="http://schemas.microsoft.com/office/drawing/2014/main" id="{91FDC4B0-46FC-CD4C-A836-03CF97F451E1}"/>
              </a:ext>
            </a:extLst>
          </p:cNvPr>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marL="0" lvl="0" indent="0" algn="ctr">
              <a:spcAft>
                <a:spcPts val="0"/>
              </a:spcAft>
              <a:buClr>
                <a:schemeClr val="dk1"/>
              </a:buClr>
              <a:buSzPts val="3200"/>
            </a:pPr>
            <a:r>
              <a:rPr lang="en-US" sz="3600" kern="1200" dirty="0">
                <a:solidFill>
                  <a:srgbClr val="FFFFFF"/>
                </a:solidFill>
                <a:latin typeface="+mj-lt"/>
                <a:ea typeface="+mj-ea"/>
                <a:cs typeface="+mj-cs"/>
              </a:rPr>
              <a:t>Binary Encoding</a:t>
            </a:r>
          </a:p>
        </p:txBody>
      </p:sp>
      <p:pic>
        <p:nvPicPr>
          <p:cNvPr id="5" name="Content Placeholder 4">
            <a:extLst>
              <a:ext uri="{FF2B5EF4-FFF2-40B4-BE49-F238E27FC236}">
                <a16:creationId xmlns:a16="http://schemas.microsoft.com/office/drawing/2014/main" id="{324C3193-E185-5B46-8262-8DA874806B7F}"/>
              </a:ext>
            </a:extLst>
          </p:cNvPr>
          <p:cNvPicPr>
            <a:picLocks noGrp="1" noChangeAspect="1"/>
          </p:cNvPicPr>
          <p:nvPr>
            <p:ph idx="1"/>
          </p:nvPr>
        </p:nvPicPr>
        <p:blipFill>
          <a:blip r:embed="rId3"/>
          <a:stretch>
            <a:fillRect/>
          </a:stretch>
        </p:blipFill>
        <p:spPr>
          <a:xfrm>
            <a:off x="4777316" y="868121"/>
            <a:ext cx="6780700" cy="5119428"/>
          </a:xfrm>
          <a:prstGeom prst="rect">
            <a:avLst/>
          </a:prstGeom>
        </p:spPr>
      </p:pic>
    </p:spTree>
    <p:extLst>
      <p:ext uri="{BB962C8B-B14F-4D97-AF65-F5344CB8AC3E}">
        <p14:creationId xmlns:p14="http://schemas.microsoft.com/office/powerpoint/2010/main" val="6147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5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A3235C2-CE00-424C-973B-9C360C36C4DD}"/>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a:solidFill>
                  <a:srgbClr val="FFFFFF"/>
                </a:solidFill>
              </a:rPr>
              <a:t>Distribution across types</a:t>
            </a:r>
          </a:p>
        </p:txBody>
      </p:sp>
      <p:pic>
        <p:nvPicPr>
          <p:cNvPr id="10" name="Content Placeholder 9" descr="Chart, bar chart&#10;&#10;Description automatically generated">
            <a:extLst>
              <a:ext uri="{FF2B5EF4-FFF2-40B4-BE49-F238E27FC236}">
                <a16:creationId xmlns:a16="http://schemas.microsoft.com/office/drawing/2014/main" id="{9092AB26-3D75-5046-8007-CF9E45B923EC}"/>
              </a:ext>
            </a:extLst>
          </p:cNvPr>
          <p:cNvPicPr>
            <a:picLocks noGrp="1" noChangeAspect="1"/>
          </p:cNvPicPr>
          <p:nvPr>
            <p:ph idx="1"/>
          </p:nvPr>
        </p:nvPicPr>
        <p:blipFill rotWithShape="1">
          <a:blip r:embed="rId2"/>
          <a:srcRect t="971" r="-1" b="-1"/>
          <a:stretch/>
        </p:blipFill>
        <p:spPr>
          <a:xfrm>
            <a:off x="4044603" y="448056"/>
            <a:ext cx="7680450" cy="3802932"/>
          </a:xfrm>
          <a:prstGeom prst="rect">
            <a:avLst/>
          </a:prstGeom>
        </p:spPr>
      </p:pic>
      <p:sp>
        <p:nvSpPr>
          <p:cNvPr id="67" name="Rectangle 6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ectangle 6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15D1CC-EB6E-C840-A016-501E594E6B8F}"/>
              </a:ext>
            </a:extLst>
          </p:cNvPr>
          <p:cNvSpPr/>
          <p:nvPr/>
        </p:nvSpPr>
        <p:spPr>
          <a:xfrm>
            <a:off x="4379709" y="4642338"/>
            <a:ext cx="7037591" cy="1564310"/>
          </a:xfrm>
          <a:prstGeom prst="rect">
            <a:avLst/>
          </a:prstGeom>
        </p:spPr>
        <p:txBody>
          <a:bodyPr vert="horz" lIns="91440" tIns="45720" rIns="91440" bIns="45720" rtlCol="0" anchor="ctr">
            <a:normAutofit/>
          </a:bodyPr>
          <a:lstStyle/>
          <a:p>
            <a:pPr marL="228600" lvl="0" indent="-228600">
              <a:lnSpc>
                <a:spcPct val="90000"/>
              </a:lnSpc>
              <a:buClr>
                <a:schemeClr val="dk1"/>
              </a:buClr>
              <a:buSzPts val="1400"/>
              <a:buFont typeface="Arial" panose="020B0604020202020204" pitchFamily="34" charset="0"/>
              <a:buChar char="•"/>
            </a:pPr>
            <a:r>
              <a:rPr lang="en-US" sz="1500"/>
              <a:t>Fun Fact : The above results match with real life findings by researchers across various personality and psychological studies like</a:t>
            </a:r>
          </a:p>
          <a:p>
            <a:pPr marL="228600" lvl="0" indent="-228600">
              <a:lnSpc>
                <a:spcPct val="90000"/>
              </a:lnSpc>
              <a:spcBef>
                <a:spcPts val="1000"/>
              </a:spcBef>
              <a:buClr>
                <a:schemeClr val="dk1"/>
              </a:buClr>
              <a:buSzPts val="1400"/>
              <a:buFont typeface="Arial" panose="020B0604020202020204" pitchFamily="34" charset="0"/>
              <a:buChar char="•"/>
            </a:pPr>
            <a:r>
              <a:rPr lang="en-US" sz="1500"/>
              <a:t>While the population is split roughly 50/50 on the other dimensions, a full 70% of people show a preference for Sensing over Intuition when taking a personality test. Because Intuitive are the minority, the onus is on them to adjust to the Sensor way of thinking.</a:t>
            </a:r>
          </a:p>
        </p:txBody>
      </p:sp>
    </p:spTree>
    <p:extLst>
      <p:ext uri="{BB962C8B-B14F-4D97-AF65-F5344CB8AC3E}">
        <p14:creationId xmlns:p14="http://schemas.microsoft.com/office/powerpoint/2010/main" val="378749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41" name="Rectangle 14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7" name="Picture 136">
            <a:extLst>
              <a:ext uri="{FF2B5EF4-FFF2-40B4-BE49-F238E27FC236}">
                <a16:creationId xmlns:a16="http://schemas.microsoft.com/office/drawing/2014/main" id="{13D94DC1-DF4B-4E9E-B0DA-FDCA853D4E48}"/>
              </a:ext>
            </a:extLst>
          </p:cNvPr>
          <p:cNvPicPr>
            <a:picLocks noChangeAspect="1"/>
          </p:cNvPicPr>
          <p:nvPr/>
        </p:nvPicPr>
        <p:blipFill rotWithShape="1">
          <a:blip r:embed="rId3">
            <a:alphaModFix amt="35000"/>
          </a:blip>
          <a:srcRect t="15443" r="1" b="1"/>
          <a:stretch/>
        </p:blipFill>
        <p:spPr>
          <a:xfrm>
            <a:off x="-4243" y="10"/>
            <a:ext cx="12196243" cy="6857990"/>
          </a:xfrm>
          <a:prstGeom prst="rect">
            <a:avLst/>
          </a:prstGeom>
        </p:spPr>
      </p:pic>
      <p:sp>
        <p:nvSpPr>
          <p:cNvPr id="90" name="Google Shape;90;p2"/>
          <p:cNvSpPr txBox="1">
            <a:spLocks noGrp="1"/>
          </p:cNvSpPr>
          <p:nvPr>
            <p:ph type="title"/>
          </p:nvPr>
        </p:nvSpPr>
        <p:spPr>
          <a:xfrm>
            <a:off x="643467" y="321734"/>
            <a:ext cx="10905066" cy="1135737"/>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800"/>
              <a:buFont typeface="Arial"/>
              <a:buNone/>
            </a:pPr>
            <a:r>
              <a:rPr lang="en-US" sz="3600"/>
              <a:t>Contents</a:t>
            </a:r>
          </a:p>
        </p:txBody>
      </p:sp>
      <p:sp>
        <p:nvSpPr>
          <p:cNvPr id="143" name="Rectangle 14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sosceles Triangle 14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Google Shape;91;p2">
            <a:extLst>
              <a:ext uri="{FF2B5EF4-FFF2-40B4-BE49-F238E27FC236}">
                <a16:creationId xmlns:a16="http://schemas.microsoft.com/office/drawing/2014/main" id="{33957BA0-05CF-4E80-9C93-48DCA00ED2DF}"/>
              </a:ext>
            </a:extLst>
          </p:cNvPr>
          <p:cNvGraphicFramePr>
            <a:graphicFrameLocks noGrp="1"/>
          </p:cNvGraphicFramePr>
          <p:nvPr>
            <p:ph idx="1"/>
            <p:extLst>
              <p:ext uri="{D42A27DB-BD31-4B8C-83A1-F6EECF244321}">
                <p14:modId xmlns:p14="http://schemas.microsoft.com/office/powerpoint/2010/main" val="2615903382"/>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924AB-0156-104A-AA3C-CEC0028A0375}"/>
              </a:ext>
            </a:extLst>
          </p:cNvPr>
          <p:cNvSpPr>
            <a:spLocks noGrp="1"/>
          </p:cNvSpPr>
          <p:nvPr>
            <p:ph type="title"/>
          </p:nvPr>
        </p:nvSpPr>
        <p:spPr>
          <a:xfrm>
            <a:off x="704087" y="438559"/>
            <a:ext cx="3649704" cy="1881559"/>
          </a:xfrm>
        </p:spPr>
        <p:txBody>
          <a:bodyPr>
            <a:normAutofit/>
          </a:bodyPr>
          <a:lstStyle/>
          <a:p>
            <a:r>
              <a:rPr lang="en-US" sz="3200">
                <a:solidFill>
                  <a:schemeClr val="bg1"/>
                </a:solidFill>
              </a:rPr>
              <a:t>Dataset before vectorization</a:t>
            </a:r>
          </a:p>
        </p:txBody>
      </p:sp>
      <p:sp>
        <p:nvSpPr>
          <p:cNvPr id="3" name="Content Placeholder 2">
            <a:extLst>
              <a:ext uri="{FF2B5EF4-FFF2-40B4-BE49-F238E27FC236}">
                <a16:creationId xmlns:a16="http://schemas.microsoft.com/office/drawing/2014/main" id="{148C1880-7BEE-0744-AD55-48C374B1257B}"/>
              </a:ext>
            </a:extLst>
          </p:cNvPr>
          <p:cNvSpPr>
            <a:spLocks noGrp="1"/>
          </p:cNvSpPr>
          <p:nvPr>
            <p:ph idx="1"/>
          </p:nvPr>
        </p:nvSpPr>
        <p:spPr>
          <a:xfrm>
            <a:off x="4742597" y="438559"/>
            <a:ext cx="6745314" cy="1881559"/>
          </a:xfrm>
        </p:spPr>
        <p:txBody>
          <a:bodyPr anchor="ctr">
            <a:normAutofit/>
          </a:bodyPr>
          <a:lstStyle/>
          <a:p>
            <a:pPr lvl="0" indent="-215900">
              <a:spcBef>
                <a:spcPts val="0"/>
              </a:spcBef>
              <a:buSzPts val="1400"/>
            </a:pPr>
            <a:r>
              <a:rPr lang="en-US" sz="1600">
                <a:solidFill>
                  <a:schemeClr val="bg1"/>
                </a:solidFill>
              </a:rPr>
              <a:t>The posts majorly contain general words like I, I'm, so, me, or, if, and can etc. It is safe to assume that these words won't really provide any useful information to train the ML model as most of them are stop-words, stem-words, </a:t>
            </a:r>
          </a:p>
          <a:p>
            <a:pPr lvl="0" indent="-127000">
              <a:spcBef>
                <a:spcPts val="0"/>
              </a:spcBef>
              <a:buSzPts val="1400"/>
              <a:buNone/>
            </a:pPr>
            <a:endParaRPr lang="en-US" sz="1600">
              <a:solidFill>
                <a:schemeClr val="bg1"/>
              </a:solidFill>
            </a:endParaRPr>
          </a:p>
          <a:p>
            <a:pPr lvl="0" indent="-215900">
              <a:spcBef>
                <a:spcPts val="0"/>
              </a:spcBef>
              <a:buSzPts val="1400"/>
            </a:pPr>
            <a:r>
              <a:rPr lang="en-US" sz="1600">
                <a:solidFill>
                  <a:schemeClr val="bg1"/>
                </a:solidFill>
              </a:rPr>
              <a:t>After stemming and removing stop words, we isolated the posts into a variable which we will vectorize for features and then use those features to train our models.</a:t>
            </a:r>
          </a:p>
          <a:p>
            <a:endParaRPr lang="en-US" sz="1600">
              <a:solidFill>
                <a:schemeClr val="bg1"/>
              </a:solidFill>
            </a:endParaRPr>
          </a:p>
        </p:txBody>
      </p:sp>
      <p:pic>
        <p:nvPicPr>
          <p:cNvPr id="4" name="Google Shape;209;p14" descr="Table&#10;&#10;Description automatically generated">
            <a:extLst>
              <a:ext uri="{FF2B5EF4-FFF2-40B4-BE49-F238E27FC236}">
                <a16:creationId xmlns:a16="http://schemas.microsoft.com/office/drawing/2014/main" id="{2BE37CE6-1F90-9F4D-A05A-AED1E49E7CC4}"/>
              </a:ext>
            </a:extLst>
          </p:cNvPr>
          <p:cNvPicPr preferRelativeResize="0"/>
          <p:nvPr/>
        </p:nvPicPr>
        <p:blipFill rotWithShape="1">
          <a:blip r:embed="rId2"/>
          <a:stretch/>
        </p:blipFill>
        <p:spPr>
          <a:xfrm>
            <a:off x="902705" y="2790965"/>
            <a:ext cx="4714260" cy="3464981"/>
          </a:xfrm>
          <a:prstGeom prst="rect">
            <a:avLst/>
          </a:prstGeom>
          <a:noFill/>
        </p:spPr>
      </p:pic>
      <p:pic>
        <p:nvPicPr>
          <p:cNvPr id="5" name="Google Shape;208;p14" descr="Text&#10;&#10;Description automatically generated">
            <a:extLst>
              <a:ext uri="{FF2B5EF4-FFF2-40B4-BE49-F238E27FC236}">
                <a16:creationId xmlns:a16="http://schemas.microsoft.com/office/drawing/2014/main" id="{E0E0812E-8CDC-0748-BD5A-2A77216BBEBA}"/>
              </a:ext>
            </a:extLst>
          </p:cNvPr>
          <p:cNvPicPr preferRelativeResize="0"/>
          <p:nvPr/>
        </p:nvPicPr>
        <p:blipFill rotWithShape="1">
          <a:blip r:embed="rId3"/>
          <a:stretch/>
        </p:blipFill>
        <p:spPr>
          <a:xfrm>
            <a:off x="6220967" y="3384753"/>
            <a:ext cx="5422392" cy="2277404"/>
          </a:xfrm>
          <a:prstGeom prst="rect">
            <a:avLst/>
          </a:prstGeom>
          <a:noFill/>
        </p:spPr>
      </p:pic>
    </p:spTree>
    <p:extLst>
      <p:ext uri="{BB962C8B-B14F-4D97-AF65-F5344CB8AC3E}">
        <p14:creationId xmlns:p14="http://schemas.microsoft.com/office/powerpoint/2010/main" val="269392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B54C-A892-D048-8646-DAF3B527FE8A}"/>
              </a:ext>
            </a:extLst>
          </p:cNvPr>
          <p:cNvSpPr>
            <a:spLocks noGrp="1"/>
          </p:cNvSpPr>
          <p:nvPr>
            <p:ph type="title"/>
          </p:nvPr>
        </p:nvSpPr>
        <p:spPr>
          <a:xfrm>
            <a:off x="648929" y="629266"/>
            <a:ext cx="3667039" cy="1676603"/>
          </a:xfrm>
        </p:spPr>
        <p:txBody>
          <a:bodyPr>
            <a:normAutofit/>
          </a:bodyPr>
          <a:lstStyle/>
          <a:p>
            <a:r>
              <a:rPr lang="en-US" sz="3600"/>
              <a:t>Using the TF-IDF vectorizer</a:t>
            </a:r>
          </a:p>
        </p:txBody>
      </p:sp>
      <p:sp>
        <p:nvSpPr>
          <p:cNvPr id="3" name="Content Placeholder 2">
            <a:extLst>
              <a:ext uri="{FF2B5EF4-FFF2-40B4-BE49-F238E27FC236}">
                <a16:creationId xmlns:a16="http://schemas.microsoft.com/office/drawing/2014/main" id="{FB9B0918-9644-DE48-8B3C-1891590CF017}"/>
              </a:ext>
            </a:extLst>
          </p:cNvPr>
          <p:cNvSpPr>
            <a:spLocks noGrp="1"/>
          </p:cNvSpPr>
          <p:nvPr>
            <p:ph idx="1"/>
          </p:nvPr>
        </p:nvSpPr>
        <p:spPr>
          <a:xfrm>
            <a:off x="648931" y="2438401"/>
            <a:ext cx="3667036" cy="1876424"/>
          </a:xfrm>
        </p:spPr>
        <p:txBody>
          <a:bodyPr>
            <a:normAutofit/>
          </a:bodyPr>
          <a:lstStyle/>
          <a:p>
            <a:r>
              <a:rPr lang="en-US" sz="1800" dirty="0"/>
              <a:t>The TF-IDF vectorizer was used to convert our posts to a vector of term/token counts and build a vocabulary of known words, but also to encode new documents using that vocabulary.</a:t>
            </a:r>
            <a:endParaRPr lang="en-US" sz="1800"/>
          </a:p>
          <a:p>
            <a:endParaRPr lang="en-US" sz="1800" dirty="0"/>
          </a:p>
        </p:txBody>
      </p:sp>
      <p:sp>
        <p:nvSpPr>
          <p:cNvPr id="14" name="Rectangle 13">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223;p33" descr="Graphical user interface, text&#10;&#10;Description automatically generated">
            <a:extLst>
              <a:ext uri="{FF2B5EF4-FFF2-40B4-BE49-F238E27FC236}">
                <a16:creationId xmlns:a16="http://schemas.microsoft.com/office/drawing/2014/main" id="{AD030F97-EDD7-2F42-AA2C-EC05606374AA}"/>
              </a:ext>
            </a:extLst>
          </p:cNvPr>
          <p:cNvPicPr preferRelativeResize="0"/>
          <p:nvPr/>
        </p:nvPicPr>
        <p:blipFill rotWithShape="1">
          <a:blip r:embed="rId2"/>
          <a:srcRect r="421" b="3"/>
          <a:stretch/>
        </p:blipFill>
        <p:spPr>
          <a:xfrm>
            <a:off x="5276088" y="640082"/>
            <a:ext cx="6276250" cy="5577838"/>
          </a:xfrm>
          <a:prstGeom prst="rect">
            <a:avLst/>
          </a:prstGeom>
          <a:noFill/>
          <a:effectLst/>
        </p:spPr>
      </p:pic>
    </p:spTree>
    <p:extLst>
      <p:ext uri="{BB962C8B-B14F-4D97-AF65-F5344CB8AC3E}">
        <p14:creationId xmlns:p14="http://schemas.microsoft.com/office/powerpoint/2010/main" val="427133242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sp>
        <p:nvSpPr>
          <p:cNvPr id="236" name="Rectangle 23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787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Google Shape;228;p34"/>
          <p:cNvSpPr txBox="1">
            <a:spLocks noGrp="1"/>
          </p:cNvSpPr>
          <p:nvPr>
            <p:ph type="title"/>
          </p:nvPr>
        </p:nvSpPr>
        <p:spPr>
          <a:xfrm>
            <a:off x="634276" y="803705"/>
            <a:ext cx="4208656" cy="3034857"/>
          </a:xfrm>
          <a:prstGeom prst="rect">
            <a:avLst/>
          </a:prstGeom>
        </p:spPr>
        <p:txBody>
          <a:bodyPr spcFirstLastPara="1" vert="horz" lIns="91440" tIns="45720" rIns="91440" bIns="45720" rtlCol="0" anchor="b" anchorCtr="0">
            <a:normAutofit/>
          </a:bodyPr>
          <a:lstStyle/>
          <a:p>
            <a:pPr marL="0" lvl="0" indent="0" algn="r">
              <a:spcAft>
                <a:spcPts val="0"/>
              </a:spcAft>
              <a:buClr>
                <a:schemeClr val="dk1"/>
              </a:buClr>
              <a:buSzPct val="111111"/>
            </a:pPr>
            <a:r>
              <a:rPr lang="en-US" sz="5000" kern="1200">
                <a:solidFill>
                  <a:srgbClr val="FFFFFF"/>
                </a:solidFill>
                <a:latin typeface="+mj-lt"/>
                <a:ea typeface="+mj-ea"/>
                <a:cs typeface="+mj-cs"/>
              </a:rPr>
              <a:t>Model Development and Evaluation</a:t>
            </a:r>
          </a:p>
        </p:txBody>
      </p:sp>
      <p:cxnSp>
        <p:nvCxnSpPr>
          <p:cNvPr id="235" name="Straight Connector 23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diagram&#10;&#10;Description automatically generated">
            <a:extLst>
              <a:ext uri="{FF2B5EF4-FFF2-40B4-BE49-F238E27FC236}">
                <a16:creationId xmlns:a16="http://schemas.microsoft.com/office/drawing/2014/main" id="{0E666138-C917-E944-B0FC-3A1DF4A3D7D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0000"/>
          <a:stretch/>
        </p:blipFill>
        <p:spPr>
          <a:xfrm>
            <a:off x="6854422" y="640080"/>
            <a:ext cx="3942626" cy="55788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112" name="Rectangle 1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3" name="Google Shape;233;p35"/>
          <p:cNvSpPr txBox="1">
            <a:spLocks noGrp="1"/>
          </p:cNvSpPr>
          <p:nvPr>
            <p:ph type="title"/>
          </p:nvPr>
        </p:nvSpPr>
        <p:spPr>
          <a:xfrm>
            <a:off x="1295400" y="669925"/>
            <a:ext cx="4800600" cy="1325563"/>
          </a:xfrm>
          <a:prstGeom prst="rect">
            <a:avLst/>
          </a:prstGeom>
        </p:spPr>
        <p:txBody>
          <a:bodyPr spcFirstLastPara="1" lIns="91425" tIns="45700" rIns="91425" bIns="45700" anchor="b" anchorCtr="0">
            <a:normAutofit/>
          </a:bodyPr>
          <a:lstStyle/>
          <a:p>
            <a:pPr marL="0" lvl="0" indent="0" rtl="0">
              <a:spcBef>
                <a:spcPts val="0"/>
              </a:spcBef>
              <a:spcAft>
                <a:spcPts val="0"/>
              </a:spcAft>
              <a:buSzPts val="4800"/>
              <a:buNone/>
            </a:pPr>
            <a:r>
              <a:rPr lang="en-US">
                <a:solidFill>
                  <a:schemeClr val="bg1"/>
                </a:solidFill>
              </a:rPr>
              <a:t>Model Development and Evaluation</a:t>
            </a:r>
          </a:p>
        </p:txBody>
      </p:sp>
      <p:cxnSp>
        <p:nvCxnSpPr>
          <p:cNvPr id="114" name="Straight Connector 1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4" name="Google Shape;234;p35"/>
          <p:cNvSpPr txBox="1">
            <a:spLocks noGrp="1"/>
          </p:cNvSpPr>
          <p:nvPr>
            <p:ph idx="1"/>
          </p:nvPr>
        </p:nvSpPr>
        <p:spPr>
          <a:xfrm>
            <a:off x="1295400" y="2288833"/>
            <a:ext cx="4800600" cy="3711571"/>
          </a:xfrm>
          <a:prstGeom prst="rect">
            <a:avLst/>
          </a:prstGeom>
        </p:spPr>
        <p:txBody>
          <a:bodyPr spcFirstLastPara="1" lIns="91425" tIns="45700" rIns="91425" bIns="45700" anchorCtr="0">
            <a:normAutofit/>
          </a:bodyPr>
          <a:lstStyle/>
          <a:p>
            <a:pPr marL="228600" lvl="0" indent="-215900" rtl="0">
              <a:spcBef>
                <a:spcPts val="0"/>
              </a:spcBef>
              <a:spcAft>
                <a:spcPts val="0"/>
              </a:spcAft>
              <a:buSzPts val="2600"/>
              <a:buChar char="•"/>
            </a:pPr>
            <a:r>
              <a:rPr lang="en-US" sz="2000">
                <a:solidFill>
                  <a:schemeClr val="bg1"/>
                </a:solidFill>
              </a:rPr>
              <a:t>We train Logistic Regression, SVM and Random Forest Classifier models on our features and personality types.</a:t>
            </a:r>
          </a:p>
          <a:p>
            <a:pPr marL="228600" lvl="0" indent="-215900" rtl="0">
              <a:spcBef>
                <a:spcPts val="1000"/>
              </a:spcBef>
              <a:spcAft>
                <a:spcPts val="0"/>
              </a:spcAft>
              <a:buClr>
                <a:schemeClr val="dk1"/>
              </a:buClr>
              <a:buSzPts val="2600"/>
              <a:buChar char="•"/>
            </a:pPr>
            <a:r>
              <a:rPr lang="en-US" sz="2000">
                <a:solidFill>
                  <a:schemeClr val="bg1"/>
                </a:solidFill>
              </a:rPr>
              <a:t>We used train-test split, grid search and regularizations to cross-validate these models for the best accuracy.</a:t>
            </a:r>
          </a:p>
          <a:p>
            <a:pPr marL="228600" lvl="0" indent="-215900" rtl="0">
              <a:spcBef>
                <a:spcPts val="1000"/>
              </a:spcBef>
              <a:spcAft>
                <a:spcPts val="0"/>
              </a:spcAft>
              <a:buSzPts val="2600"/>
              <a:buChar char="•"/>
            </a:pPr>
            <a:r>
              <a:rPr lang="en-US" sz="2000">
                <a:solidFill>
                  <a:schemeClr val="bg1"/>
                </a:solidFill>
              </a:rPr>
              <a:t>First, we aimed to predict J vs P (Judging vs Perceiving). We decided to proceed with the logistic regression model because it gave us the best accuracy but not by much.</a:t>
            </a:r>
          </a:p>
        </p:txBody>
      </p:sp>
      <p:cxnSp>
        <p:nvCxnSpPr>
          <p:cNvPr id="116" name="Straight Connector 11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35" name="Google Shape;235;p35"/>
          <p:cNvGraphicFramePr/>
          <p:nvPr>
            <p:extLst>
              <p:ext uri="{D42A27DB-BD31-4B8C-83A1-F6EECF244321}">
                <p14:modId xmlns:p14="http://schemas.microsoft.com/office/powerpoint/2010/main" val="3931954582"/>
              </p:ext>
            </p:extLst>
          </p:nvPr>
        </p:nvGraphicFramePr>
        <p:xfrm>
          <a:off x="7629727" y="1597819"/>
          <a:ext cx="4562264" cy="3662352"/>
        </p:xfrm>
        <a:graphic>
          <a:graphicData uri="http://schemas.openxmlformats.org/drawingml/2006/table">
            <a:tbl>
              <a:tblPr firstRow="1" bandRow="1">
                <a:tableStyleId>{8EC20E35-A176-4012-BC5E-935CFFF8708E}</a:tableStyleId>
              </a:tblPr>
              <a:tblGrid>
                <a:gridCol w="2186920">
                  <a:extLst>
                    <a:ext uri="{9D8B030D-6E8A-4147-A177-3AD203B41FA5}">
                      <a16:colId xmlns:a16="http://schemas.microsoft.com/office/drawing/2014/main" val="20000"/>
                    </a:ext>
                  </a:extLst>
                </a:gridCol>
                <a:gridCol w="2375344">
                  <a:extLst>
                    <a:ext uri="{9D8B030D-6E8A-4147-A177-3AD203B41FA5}">
                      <a16:colId xmlns:a16="http://schemas.microsoft.com/office/drawing/2014/main" val="20001"/>
                    </a:ext>
                  </a:extLst>
                </a:gridCol>
              </a:tblGrid>
              <a:tr h="1012989">
                <a:tc>
                  <a:txBody>
                    <a:bodyPr/>
                    <a:lstStyle/>
                    <a:p>
                      <a:pPr marL="0" marR="0" lvl="0" indent="0" algn="ctr" rtl="0">
                        <a:lnSpc>
                          <a:spcPct val="100000"/>
                        </a:lnSpc>
                        <a:spcBef>
                          <a:spcPts val="0"/>
                        </a:spcBef>
                        <a:spcAft>
                          <a:spcPts val="0"/>
                        </a:spcAft>
                        <a:buNone/>
                      </a:pPr>
                      <a:r>
                        <a:rPr lang="en-US" sz="2600" u="none" strike="noStrike" cap="none"/>
                        <a:t>MODEL</a:t>
                      </a:r>
                      <a:endParaRPr sz="3300"/>
                    </a:p>
                  </a:txBody>
                  <a:tcPr marL="166991" marR="166991" marT="83496" marB="83496"/>
                </a:tc>
                <a:tc>
                  <a:txBody>
                    <a:bodyPr/>
                    <a:lstStyle/>
                    <a:p>
                      <a:pPr marL="0" marR="0" lvl="0" indent="0" algn="ctr" rtl="0">
                        <a:lnSpc>
                          <a:spcPct val="100000"/>
                        </a:lnSpc>
                        <a:spcBef>
                          <a:spcPts val="0"/>
                        </a:spcBef>
                        <a:spcAft>
                          <a:spcPts val="0"/>
                        </a:spcAft>
                        <a:buNone/>
                      </a:pPr>
                      <a:r>
                        <a:rPr lang="en-US" sz="2600" u="none" strike="noStrike" cap="none"/>
                        <a:t>TEST ACCURACY</a:t>
                      </a:r>
                      <a:endParaRPr sz="3300"/>
                    </a:p>
                  </a:txBody>
                  <a:tcPr marL="166991" marR="166991" marT="83496" marB="83496"/>
                </a:tc>
                <a:extLst>
                  <a:ext uri="{0D108BD9-81ED-4DB2-BD59-A6C34878D82A}">
                    <a16:rowId xmlns:a16="http://schemas.microsoft.com/office/drawing/2014/main" val="10000"/>
                  </a:ext>
                </a:extLst>
              </a:tr>
              <a:tr h="1012989">
                <a:tc>
                  <a:txBody>
                    <a:bodyPr/>
                    <a:lstStyle/>
                    <a:p>
                      <a:pPr marL="0" marR="0" lvl="0" indent="0" algn="ctr" rtl="0">
                        <a:lnSpc>
                          <a:spcPct val="100000"/>
                        </a:lnSpc>
                        <a:spcBef>
                          <a:spcPts val="0"/>
                        </a:spcBef>
                        <a:spcAft>
                          <a:spcPts val="0"/>
                        </a:spcAft>
                        <a:buNone/>
                      </a:pPr>
                      <a:r>
                        <a:rPr lang="en-US" sz="2600" u="none" strike="noStrike" cap="none"/>
                        <a:t>Logistic Regression</a:t>
                      </a:r>
                      <a:endParaRPr sz="3300"/>
                    </a:p>
                  </a:txBody>
                  <a:tcPr marL="166991" marR="166991" marT="83496" marB="83496"/>
                </a:tc>
                <a:tc>
                  <a:txBody>
                    <a:bodyPr/>
                    <a:lstStyle/>
                    <a:p>
                      <a:pPr marL="0" marR="0" lvl="0" indent="0" algn="ctr" rtl="0">
                        <a:lnSpc>
                          <a:spcPct val="100000"/>
                        </a:lnSpc>
                        <a:spcBef>
                          <a:spcPts val="0"/>
                        </a:spcBef>
                        <a:spcAft>
                          <a:spcPts val="0"/>
                        </a:spcAft>
                        <a:buNone/>
                      </a:pPr>
                      <a:r>
                        <a:rPr lang="en-US" sz="2600" u="none" strike="noStrike" cap="none"/>
                        <a:t>60.7%</a:t>
                      </a:r>
                      <a:endParaRPr sz="3300"/>
                    </a:p>
                  </a:txBody>
                  <a:tcPr marL="166991" marR="166991" marT="83496" marB="83496"/>
                </a:tc>
                <a:extLst>
                  <a:ext uri="{0D108BD9-81ED-4DB2-BD59-A6C34878D82A}">
                    <a16:rowId xmlns:a16="http://schemas.microsoft.com/office/drawing/2014/main" val="10001"/>
                  </a:ext>
                </a:extLst>
              </a:tr>
              <a:tr h="623385">
                <a:tc>
                  <a:txBody>
                    <a:bodyPr/>
                    <a:lstStyle/>
                    <a:p>
                      <a:pPr marL="0" marR="0" lvl="0" indent="0" algn="ctr" rtl="0">
                        <a:lnSpc>
                          <a:spcPct val="100000"/>
                        </a:lnSpc>
                        <a:spcBef>
                          <a:spcPts val="0"/>
                        </a:spcBef>
                        <a:spcAft>
                          <a:spcPts val="0"/>
                        </a:spcAft>
                        <a:buNone/>
                      </a:pPr>
                      <a:r>
                        <a:rPr lang="en-US" sz="2600" u="none" strike="noStrike" cap="none"/>
                        <a:t>SVM</a:t>
                      </a:r>
                      <a:endParaRPr sz="3300"/>
                    </a:p>
                  </a:txBody>
                  <a:tcPr marL="166991" marR="166991" marT="83496" marB="83496"/>
                </a:tc>
                <a:tc>
                  <a:txBody>
                    <a:bodyPr/>
                    <a:lstStyle/>
                    <a:p>
                      <a:pPr marL="0" marR="0" lvl="0" indent="0" algn="ctr" rtl="0">
                        <a:lnSpc>
                          <a:spcPct val="100000"/>
                        </a:lnSpc>
                        <a:spcBef>
                          <a:spcPts val="0"/>
                        </a:spcBef>
                        <a:spcAft>
                          <a:spcPts val="0"/>
                        </a:spcAft>
                        <a:buNone/>
                      </a:pPr>
                      <a:r>
                        <a:rPr lang="en-US" sz="2600" u="none" strike="noStrike" cap="none"/>
                        <a:t>60.3%</a:t>
                      </a:r>
                      <a:endParaRPr sz="3300"/>
                    </a:p>
                  </a:txBody>
                  <a:tcPr marL="166991" marR="166991" marT="83496" marB="83496"/>
                </a:tc>
                <a:extLst>
                  <a:ext uri="{0D108BD9-81ED-4DB2-BD59-A6C34878D82A}">
                    <a16:rowId xmlns:a16="http://schemas.microsoft.com/office/drawing/2014/main" val="10002"/>
                  </a:ext>
                </a:extLst>
              </a:tr>
              <a:tr h="1012989">
                <a:tc>
                  <a:txBody>
                    <a:bodyPr/>
                    <a:lstStyle/>
                    <a:p>
                      <a:pPr marL="0" marR="0" lvl="0" indent="0" algn="ctr" rtl="0">
                        <a:lnSpc>
                          <a:spcPct val="100000"/>
                        </a:lnSpc>
                        <a:spcBef>
                          <a:spcPts val="0"/>
                        </a:spcBef>
                        <a:spcAft>
                          <a:spcPts val="0"/>
                        </a:spcAft>
                        <a:buNone/>
                      </a:pPr>
                      <a:r>
                        <a:rPr lang="en-US" sz="2600" u="none" strike="noStrike" cap="none"/>
                        <a:t>Random Forest</a:t>
                      </a:r>
                      <a:endParaRPr sz="3300"/>
                    </a:p>
                  </a:txBody>
                  <a:tcPr marL="166991" marR="166991" marT="83496" marB="83496"/>
                </a:tc>
                <a:tc>
                  <a:txBody>
                    <a:bodyPr/>
                    <a:lstStyle/>
                    <a:p>
                      <a:pPr marL="0" marR="0" lvl="0" indent="0" algn="ctr" rtl="0">
                        <a:lnSpc>
                          <a:spcPct val="100000"/>
                        </a:lnSpc>
                        <a:spcBef>
                          <a:spcPts val="0"/>
                        </a:spcBef>
                        <a:spcAft>
                          <a:spcPts val="0"/>
                        </a:spcAft>
                        <a:buNone/>
                      </a:pPr>
                      <a:r>
                        <a:rPr lang="en-US" sz="2600" u="none" strike="noStrike" cap="none"/>
                        <a:t>60.5%</a:t>
                      </a:r>
                      <a:endParaRPr sz="3300"/>
                    </a:p>
                  </a:txBody>
                  <a:tcPr marL="166991" marR="166991" marT="83496" marB="83496"/>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838200" y="1298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4800"/>
              <a:buNone/>
            </a:pPr>
            <a:r>
              <a:rPr lang="en-US" dirty="0"/>
              <a:t>Example: Logistic Regression Model</a:t>
            </a:r>
          </a:p>
        </p:txBody>
      </p:sp>
      <p:sp>
        <p:nvSpPr>
          <p:cNvPr id="241" name="Google Shape;241;p36"/>
          <p:cNvSpPr txBox="1"/>
          <p:nvPr/>
        </p:nvSpPr>
        <p:spPr>
          <a:xfrm>
            <a:off x="838200" y="3365583"/>
            <a:ext cx="21441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TRAIN-TEST SPLIT</a:t>
            </a:r>
            <a:endParaRPr lang="en-US"/>
          </a:p>
        </p:txBody>
      </p:sp>
      <p:sp>
        <p:nvSpPr>
          <p:cNvPr id="242" name="Google Shape;242;p36"/>
          <p:cNvSpPr txBox="1"/>
          <p:nvPr/>
        </p:nvSpPr>
        <p:spPr>
          <a:xfrm>
            <a:off x="867977" y="4312273"/>
            <a:ext cx="2911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MODEL ACCURACIES</a:t>
            </a:r>
            <a:endParaRPr lang="en-US" dirty="0"/>
          </a:p>
        </p:txBody>
      </p:sp>
      <p:sp>
        <p:nvSpPr>
          <p:cNvPr id="243" name="Google Shape;243;p36"/>
          <p:cNvSpPr txBox="1"/>
          <p:nvPr/>
        </p:nvSpPr>
        <p:spPr>
          <a:xfrm>
            <a:off x="867977" y="5258963"/>
            <a:ext cx="2806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GRID SEARCH</a:t>
            </a:r>
            <a:endParaRPr lang="en-US" dirty="0"/>
          </a:p>
        </p:txBody>
      </p:sp>
      <p:sp>
        <p:nvSpPr>
          <p:cNvPr id="244" name="Google Shape;244;p36"/>
          <p:cNvSpPr txBox="1"/>
          <p:nvPr/>
        </p:nvSpPr>
        <p:spPr>
          <a:xfrm>
            <a:off x="672662" y="1860331"/>
            <a:ext cx="9648497" cy="9233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This was the process when we aimed to predict J vs P (Judging vs Perceiving). We repeated this process for SVM and Random Forest as well as the other personality types (N vs S, T vs F and I vs E)</a:t>
            </a:r>
            <a:endParaRPr lang="en-US" dirty="0"/>
          </a:p>
        </p:txBody>
      </p:sp>
      <p:pic>
        <p:nvPicPr>
          <p:cNvPr id="245" name="Google Shape;245;p36"/>
          <p:cNvPicPr preferRelativeResize="0"/>
          <p:nvPr/>
        </p:nvPicPr>
        <p:blipFill rotWithShape="1">
          <a:blip r:embed="rId3">
            <a:alphaModFix/>
          </a:blip>
          <a:srcRect/>
          <a:stretch/>
        </p:blipFill>
        <p:spPr>
          <a:xfrm>
            <a:off x="4308676" y="5164091"/>
            <a:ext cx="7808160" cy="923330"/>
          </a:xfrm>
          <a:prstGeom prst="rect">
            <a:avLst/>
          </a:prstGeom>
          <a:noFill/>
          <a:ln>
            <a:noFill/>
          </a:ln>
        </p:spPr>
      </p:pic>
      <p:pic>
        <p:nvPicPr>
          <p:cNvPr id="246" name="Google Shape;246;p36" descr="A picture containing text&#10;&#10;Description automatically generated"/>
          <p:cNvPicPr preferRelativeResize="0"/>
          <p:nvPr/>
        </p:nvPicPr>
        <p:blipFill rotWithShape="1">
          <a:blip r:embed="rId4">
            <a:alphaModFix/>
          </a:blip>
          <a:srcRect/>
          <a:stretch/>
        </p:blipFill>
        <p:spPr>
          <a:xfrm>
            <a:off x="4324350" y="4060891"/>
            <a:ext cx="3543300" cy="749300"/>
          </a:xfrm>
          <a:prstGeom prst="rect">
            <a:avLst/>
          </a:prstGeom>
          <a:noFill/>
          <a:ln>
            <a:noFill/>
          </a:ln>
        </p:spPr>
      </p:pic>
      <p:pic>
        <p:nvPicPr>
          <p:cNvPr id="247" name="Google Shape;247;p36" descr="Text&#10;&#10;Description automatically generated"/>
          <p:cNvPicPr preferRelativeResize="0"/>
          <p:nvPr/>
        </p:nvPicPr>
        <p:blipFill rotWithShape="1">
          <a:blip r:embed="rId5">
            <a:alphaModFix/>
          </a:blip>
          <a:srcRect/>
          <a:stretch/>
        </p:blipFill>
        <p:spPr>
          <a:xfrm>
            <a:off x="4390056" y="3224117"/>
            <a:ext cx="3822700" cy="647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lock&#10;&#10;Description automatically generated">
            <a:extLst>
              <a:ext uri="{FF2B5EF4-FFF2-40B4-BE49-F238E27FC236}">
                <a16:creationId xmlns:a16="http://schemas.microsoft.com/office/drawing/2014/main" id="{513659A2-7E3A-C14A-84B6-0591DA2106B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7096" r="18126" b="1994"/>
          <a:stretch/>
        </p:blipFill>
        <p:spPr>
          <a:xfrm>
            <a:off x="3523488" y="10"/>
            <a:ext cx="8668512" cy="6857990"/>
          </a:xfrm>
          <a:prstGeom prst="rect">
            <a:avLst/>
          </a:prstGeom>
        </p:spPr>
      </p:pic>
      <p:sp>
        <p:nvSpPr>
          <p:cNvPr id="259" name="Rectangle 25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Google Shape;252;p37"/>
          <p:cNvSpPr txBox="1">
            <a:spLocks noGrp="1"/>
          </p:cNvSpPr>
          <p:nvPr>
            <p:ph type="title"/>
          </p:nvPr>
        </p:nvSpPr>
        <p:spPr>
          <a:xfrm>
            <a:off x="477981" y="1122363"/>
            <a:ext cx="4023360" cy="3204134"/>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7800"/>
            </a:pPr>
            <a:r>
              <a:rPr lang="en-US" sz="4800"/>
              <a:t>Prediction</a:t>
            </a:r>
          </a:p>
        </p:txBody>
      </p:sp>
      <p:sp>
        <p:nvSpPr>
          <p:cNvPr id="261" name="Rectangle 2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3" name="Rectangle 2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Google Shape;262;p38" descr="Table&#10;&#10;Description automatically generated with medium confidence">
            <a:extLst>
              <a:ext uri="{FF2B5EF4-FFF2-40B4-BE49-F238E27FC236}">
                <a16:creationId xmlns:a16="http://schemas.microsoft.com/office/drawing/2014/main" id="{B4D41324-522B-AB41-8A19-48E150663E3A}"/>
              </a:ext>
            </a:extLst>
          </p:cNvPr>
          <p:cNvPicPr preferRelativeResize="0"/>
          <p:nvPr/>
        </p:nvPicPr>
        <p:blipFill rotWithShape="1">
          <a:blip r:embed="rId4">
            <a:alphaModFix/>
          </a:blip>
          <a:srcRect/>
          <a:stretch/>
        </p:blipFill>
        <p:spPr>
          <a:xfrm>
            <a:off x="1316038" y="2898775"/>
            <a:ext cx="6291263" cy="3130550"/>
          </a:xfrm>
          <a:prstGeom prst="rect">
            <a:avLst/>
          </a:prstGeom>
        </p:spPr>
      </p:pic>
      <p:pic>
        <p:nvPicPr>
          <p:cNvPr id="3" name="Google Shape;261;p38" descr="Text&#10;&#10;Description automatically generated">
            <a:extLst>
              <a:ext uri="{FF2B5EF4-FFF2-40B4-BE49-F238E27FC236}">
                <a16:creationId xmlns:a16="http://schemas.microsoft.com/office/drawing/2014/main" id="{E7588AF3-6B33-AA46-AD5F-08D04669DA7F}"/>
              </a:ext>
            </a:extLst>
          </p:cNvPr>
          <p:cNvPicPr preferRelativeResize="0"/>
          <p:nvPr/>
        </p:nvPicPr>
        <p:blipFill rotWithShape="1">
          <a:blip r:embed="rId5">
            <a:alphaModFix/>
          </a:blip>
          <a:srcRect/>
          <a:stretch/>
        </p:blipFill>
        <p:spPr>
          <a:xfrm>
            <a:off x="7670800" y="2898775"/>
            <a:ext cx="3198813" cy="3130550"/>
          </a:xfrm>
          <a:prstGeom prst="rect">
            <a:avLst/>
          </a:prstGeom>
        </p:spPr>
      </p:pic>
      <p:sp>
        <p:nvSpPr>
          <p:cNvPr id="2" name="Title 1">
            <a:extLst>
              <a:ext uri="{FF2B5EF4-FFF2-40B4-BE49-F238E27FC236}">
                <a16:creationId xmlns:a16="http://schemas.microsoft.com/office/drawing/2014/main" id="{9B736FC1-9121-0E47-B500-2FE0A9CBD997}"/>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New dataset</a:t>
            </a:r>
          </a:p>
        </p:txBody>
      </p:sp>
      <p:sp>
        <p:nvSpPr>
          <p:cNvPr id="7" name="Google Shape;263;p38">
            <a:extLst>
              <a:ext uri="{FF2B5EF4-FFF2-40B4-BE49-F238E27FC236}">
                <a16:creationId xmlns:a16="http://schemas.microsoft.com/office/drawing/2014/main" id="{DF8C1919-D08E-FA4D-9DD7-578371B8FEB7}"/>
              </a:ext>
            </a:extLst>
          </p:cNvPr>
          <p:cNvSpPr txBox="1"/>
          <p:nvPr/>
        </p:nvSpPr>
        <p:spPr>
          <a:xfrm>
            <a:off x="5618671" y="6143580"/>
            <a:ext cx="2724668"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Source: </a:t>
            </a:r>
            <a:r>
              <a:rPr lang="en-US" sz="700" b="0" i="0" u="none" strike="noStrike" cap="none" dirty="0" err="1">
                <a:solidFill>
                  <a:srgbClr val="000000"/>
                </a:solidFill>
                <a:latin typeface="Arial"/>
                <a:ea typeface="Arial"/>
                <a:cs typeface="Arial"/>
                <a:sym typeface="Arial"/>
              </a:rPr>
              <a:t>personalitypathways.com</a:t>
            </a:r>
            <a:endParaRPr sz="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31809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9E1D7-2171-D149-ADF3-CB8473FE1A2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Preparing for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Google Shape;273;p39" descr="Text&#10;&#10;Description automatically generated with medium confidence">
            <a:extLst>
              <a:ext uri="{FF2B5EF4-FFF2-40B4-BE49-F238E27FC236}">
                <a16:creationId xmlns:a16="http://schemas.microsoft.com/office/drawing/2014/main" id="{E60234F3-421F-834D-BFA5-E36B2E01EC77}"/>
              </a:ext>
            </a:extLst>
          </p:cNvPr>
          <p:cNvPicPr preferRelativeResize="0"/>
          <p:nvPr/>
        </p:nvPicPr>
        <p:blipFill rotWithShape="1">
          <a:blip r:embed="rId4"/>
          <a:stretch/>
        </p:blipFill>
        <p:spPr>
          <a:xfrm>
            <a:off x="331567" y="2771860"/>
            <a:ext cx="5455917" cy="3307553"/>
          </a:xfrm>
          <a:prstGeom prst="rect">
            <a:avLst/>
          </a:prstGeom>
          <a:noFill/>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Google Shape;272;p39" descr="Graphical user interface, text&#10;&#10;Description automatically generated">
            <a:extLst>
              <a:ext uri="{FF2B5EF4-FFF2-40B4-BE49-F238E27FC236}">
                <a16:creationId xmlns:a16="http://schemas.microsoft.com/office/drawing/2014/main" id="{552AD398-78A1-4443-A711-F5EA8A8932E9}"/>
              </a:ext>
            </a:extLst>
          </p:cNvPr>
          <p:cNvPicPr preferRelativeResize="0"/>
          <p:nvPr/>
        </p:nvPicPr>
        <p:blipFill rotWithShape="1">
          <a:blip r:embed="rId5"/>
          <a:stretch/>
        </p:blipFill>
        <p:spPr>
          <a:xfrm>
            <a:off x="6445073" y="2884340"/>
            <a:ext cx="5455917" cy="3082592"/>
          </a:xfrm>
          <a:prstGeom prst="rect">
            <a:avLst/>
          </a:prstGeom>
          <a:noFill/>
        </p:spPr>
      </p:pic>
    </p:spTree>
    <p:extLst>
      <p:ext uri="{BB962C8B-B14F-4D97-AF65-F5344CB8AC3E}">
        <p14:creationId xmlns:p14="http://schemas.microsoft.com/office/powerpoint/2010/main" val="456913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2588B0-61AC-F44E-81A4-EF67E31E8B2B}"/>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Predictions</a:t>
            </a:r>
          </a:p>
        </p:txBody>
      </p:sp>
      <p:sp>
        <p:nvSpPr>
          <p:cNvPr id="5" name="Rectangle 4">
            <a:extLst>
              <a:ext uri="{FF2B5EF4-FFF2-40B4-BE49-F238E27FC236}">
                <a16:creationId xmlns:a16="http://schemas.microsoft.com/office/drawing/2014/main" id="{554B48C3-C0A3-5C44-94FB-9F037562FA4D}"/>
              </a:ext>
            </a:extLst>
          </p:cNvPr>
          <p:cNvSpPr/>
          <p:nvPr/>
        </p:nvSpPr>
        <p:spPr>
          <a:xfrm>
            <a:off x="966951" y="3355130"/>
            <a:ext cx="2669407" cy="2427333"/>
          </a:xfrm>
          <a:prstGeom prst="rect">
            <a:avLst/>
          </a:prstGeom>
        </p:spPr>
        <p:txBody>
          <a:bodyPr vert="horz" lIns="91440" tIns="45720" rIns="91440" bIns="45720" rtlCol="0">
            <a:normAutofit/>
          </a:bodyPr>
          <a:lstStyle/>
          <a:p>
            <a:pPr marL="285750" lvl="0" indent="-228600">
              <a:lnSpc>
                <a:spcPct val="90000"/>
              </a:lnSpc>
              <a:spcAft>
                <a:spcPts val="600"/>
              </a:spcAft>
              <a:buClr>
                <a:srgbClr val="000000"/>
              </a:buClr>
              <a:buSzPts val="1800"/>
              <a:buFont typeface="Arial" panose="020B0604020202020204" pitchFamily="34" charset="0"/>
              <a:buChar char="•"/>
            </a:pPr>
            <a:r>
              <a:rPr lang="en-US" sz="1200" dirty="0">
                <a:sym typeface="Arial"/>
              </a:rPr>
              <a:t>Our first model looking at J vs P predicts that Trump is a P</a:t>
            </a:r>
            <a:r>
              <a:rPr lang="en-US" sz="1200" dirty="0"/>
              <a:t>, </a:t>
            </a:r>
            <a:r>
              <a:rPr lang="en-US" sz="1200" dirty="0">
                <a:sym typeface="Arial"/>
              </a:rPr>
              <a:t>i.e., has a Perceiving character trait. </a:t>
            </a:r>
            <a:endParaRPr lang="en-US" sz="1200" dirty="0"/>
          </a:p>
          <a:p>
            <a:pPr marL="285750" lvl="0" indent="-228600">
              <a:lnSpc>
                <a:spcPct val="90000"/>
              </a:lnSpc>
              <a:spcAft>
                <a:spcPts val="600"/>
              </a:spcAft>
              <a:buClr>
                <a:srgbClr val="000000"/>
              </a:buClr>
              <a:buSzPts val="1800"/>
              <a:buFont typeface="Arial" panose="020B0604020202020204" pitchFamily="34" charset="0"/>
              <a:buChar char="•"/>
            </a:pPr>
            <a:r>
              <a:rPr lang="en-US" sz="1200" dirty="0">
                <a:sym typeface="Arial"/>
              </a:rPr>
              <a:t>Repeating this step with the four personality types, show us that Trump is ESFP.</a:t>
            </a:r>
            <a:endParaRPr lang="en-US" sz="1200" dirty="0"/>
          </a:p>
          <a:p>
            <a:pPr marL="285750" lvl="0" indent="-228600">
              <a:lnSpc>
                <a:spcPct val="90000"/>
              </a:lnSpc>
              <a:spcAft>
                <a:spcPts val="600"/>
              </a:spcAft>
              <a:buClr>
                <a:srgbClr val="000000"/>
              </a:buClr>
              <a:buSzPts val="1800"/>
              <a:buFont typeface="Arial" panose="020B0604020202020204" pitchFamily="34" charset="0"/>
              <a:buChar char="•"/>
            </a:pPr>
            <a:r>
              <a:rPr lang="en-US" sz="1200" dirty="0">
                <a:sym typeface="Arial"/>
              </a:rPr>
              <a:t>We also calculated the probability that he is on one personality axis or the other. For example, with J vs P, the model states that it is 54% that he is P and 46% that he is J.</a:t>
            </a:r>
            <a:endParaRPr lang="en-US" sz="1200" dirty="0"/>
          </a:p>
        </p:txBody>
      </p:sp>
      <p:pic>
        <p:nvPicPr>
          <p:cNvPr id="8" name="Picture 7">
            <a:extLst>
              <a:ext uri="{FF2B5EF4-FFF2-40B4-BE49-F238E27FC236}">
                <a16:creationId xmlns:a16="http://schemas.microsoft.com/office/drawing/2014/main" id="{97A47450-D7DD-0648-8C84-1397465B533E}"/>
              </a:ext>
            </a:extLst>
          </p:cNvPr>
          <p:cNvPicPr>
            <a:picLocks noChangeAspect="1"/>
          </p:cNvPicPr>
          <p:nvPr/>
        </p:nvPicPr>
        <p:blipFill>
          <a:blip r:embed="rId3"/>
          <a:stretch>
            <a:fillRect/>
          </a:stretch>
        </p:blipFill>
        <p:spPr>
          <a:xfrm>
            <a:off x="4203700" y="844550"/>
            <a:ext cx="7988300" cy="5168900"/>
          </a:xfrm>
          <a:prstGeom prst="rect">
            <a:avLst/>
          </a:prstGeom>
        </p:spPr>
      </p:pic>
    </p:spTree>
    <p:extLst>
      <p:ext uri="{BB962C8B-B14F-4D97-AF65-F5344CB8AC3E}">
        <p14:creationId xmlns:p14="http://schemas.microsoft.com/office/powerpoint/2010/main" val="1401825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p:nvSpPr>
          <p:cNvPr id="167" name="Rectangle 16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0" name="Picture 289" descr="A close-up of a white building&#10;&#10;Description automatically generated with low confidence">
            <a:extLst>
              <a:ext uri="{FF2B5EF4-FFF2-40B4-BE49-F238E27FC236}">
                <a16:creationId xmlns:a16="http://schemas.microsoft.com/office/drawing/2014/main" id="{999AC7FF-6CEF-443E-AA31-7F61CD2558FD}"/>
              </a:ext>
            </a:extLst>
          </p:cNvPr>
          <p:cNvPicPr>
            <a:picLocks noChangeAspect="1"/>
          </p:cNvPicPr>
          <p:nvPr/>
        </p:nvPicPr>
        <p:blipFill rotWithShape="1">
          <a:blip r:embed="rId3">
            <a:alphaModFix amt="35000"/>
          </a:blip>
          <a:srcRect t="7890" b="7523"/>
          <a:stretch/>
        </p:blipFill>
        <p:spPr>
          <a:xfrm>
            <a:off x="20" y="10"/>
            <a:ext cx="12191980" cy="6857990"/>
          </a:xfrm>
          <a:prstGeom prst="rect">
            <a:avLst/>
          </a:prstGeom>
        </p:spPr>
      </p:pic>
      <p:sp>
        <p:nvSpPr>
          <p:cNvPr id="286" name="Google Shape;286;p41"/>
          <p:cNvSpPr txBox="1">
            <a:spLocks noGrp="1"/>
          </p:cNvSpPr>
          <p:nvPr>
            <p:ph type="title"/>
          </p:nvPr>
        </p:nvSpPr>
        <p:spPr>
          <a:xfrm>
            <a:off x="838201" y="1065862"/>
            <a:ext cx="3313164" cy="4726276"/>
          </a:xfrm>
          <a:prstGeom prst="rect">
            <a:avLst/>
          </a:prstGeom>
        </p:spPr>
        <p:txBody>
          <a:bodyPr spcFirstLastPara="1" lIns="91425" tIns="45700" rIns="91425" bIns="45700" anchorCtr="0">
            <a:normAutofit/>
          </a:bodyPr>
          <a:lstStyle/>
          <a:p>
            <a:pPr marL="0" lvl="0" indent="0" algn="r" rtl="0">
              <a:spcBef>
                <a:spcPts val="0"/>
              </a:spcBef>
              <a:spcAft>
                <a:spcPts val="0"/>
              </a:spcAft>
              <a:buClr>
                <a:schemeClr val="dk1"/>
              </a:buClr>
              <a:buSzPts val="1800"/>
              <a:buNone/>
            </a:pPr>
            <a:r>
              <a:rPr lang="en-US" sz="4000">
                <a:solidFill>
                  <a:srgbClr val="FFFFFF"/>
                </a:solidFill>
              </a:rPr>
              <a:t>Conclusion</a:t>
            </a:r>
          </a:p>
        </p:txBody>
      </p:sp>
      <p:cxnSp>
        <p:nvCxnSpPr>
          <p:cNvPr id="169" name="Straight Connector 16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89" name="Google Shape;287;p41">
            <a:extLst>
              <a:ext uri="{FF2B5EF4-FFF2-40B4-BE49-F238E27FC236}">
                <a16:creationId xmlns:a16="http://schemas.microsoft.com/office/drawing/2014/main" id="{02BD9259-3554-4BF0-9AFC-BE8A595BB51C}"/>
              </a:ext>
            </a:extLst>
          </p:cNvPr>
          <p:cNvGraphicFramePr>
            <a:graphicFrameLocks noGrp="1"/>
          </p:cNvGraphicFramePr>
          <p:nvPr>
            <p:ph idx="1"/>
            <p:extLst>
              <p:ext uri="{D42A27DB-BD31-4B8C-83A1-F6EECF244321}">
                <p14:modId xmlns:p14="http://schemas.microsoft.com/office/powerpoint/2010/main" val="2223312655"/>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167" name="Rectangle 16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27"/>
          <p:cNvSpPr txBox="1">
            <a:spLocks noGrp="1"/>
          </p:cNvSpPr>
          <p:nvPr>
            <p:ph type="title"/>
          </p:nvPr>
        </p:nvSpPr>
        <p:spPr>
          <a:xfrm>
            <a:off x="651307" y="640081"/>
            <a:ext cx="3377183" cy="3681976"/>
          </a:xfrm>
          <a:noFill/>
        </p:spPr>
        <p:txBody>
          <a:bodyPr spcFirstLastPara="1" vert="horz" lIns="91440" tIns="45720" rIns="91440" bIns="45720" rtlCol="0" anchor="b" anchorCtr="0">
            <a:normAutofit/>
          </a:bodyPr>
          <a:lstStyle/>
          <a:p>
            <a:pPr marL="0" lvl="0" indent="0">
              <a:lnSpc>
                <a:spcPct val="90000"/>
              </a:lnSpc>
              <a:spcBef>
                <a:spcPct val="0"/>
              </a:spcBef>
              <a:spcAft>
                <a:spcPts val="0"/>
              </a:spcAft>
              <a:buClr>
                <a:schemeClr val="dk1"/>
              </a:buClr>
              <a:buSzPts val="7800"/>
            </a:pPr>
            <a:r>
              <a:rPr lang="en-US" sz="4400" kern="1200">
                <a:solidFill>
                  <a:schemeClr val="bg1"/>
                </a:solidFill>
                <a:latin typeface="+mj-lt"/>
                <a:ea typeface="+mj-ea"/>
                <a:cs typeface="+mj-cs"/>
              </a:rPr>
              <a:t>Introduction</a:t>
            </a:r>
          </a:p>
        </p:txBody>
      </p:sp>
      <p:pic>
        <p:nvPicPr>
          <p:cNvPr id="13" name="Picture Placeholder 12" descr="A collage of a person's face&#10;&#10;Description automatically generated with low confidence">
            <a:extLst>
              <a:ext uri="{FF2B5EF4-FFF2-40B4-BE49-F238E27FC236}">
                <a16:creationId xmlns:a16="http://schemas.microsoft.com/office/drawing/2014/main" id="{994A5DCC-36F4-2545-A6E9-DAFBE0F04C8B}"/>
              </a:ext>
            </a:extLst>
          </p:cNvPr>
          <p:cNvPicPr>
            <a:picLocks noGrp="1" noChangeAspect="1"/>
          </p:cNvPicPr>
          <p:nvPr>
            <p:ph type="pic" idx="2"/>
          </p:nvPr>
        </p:nvPicPr>
        <p:blipFill rotWithShape="1">
          <a:blip r:embed="rId3">
            <a:extLst>
              <a:ext uri="{837473B0-CC2E-450A-ABE3-18F120FF3D39}">
                <a1611:picAttrSrcUrl xmlns:a1611="http://schemas.microsoft.com/office/drawing/2016/11/main" r:id="rId4"/>
              </a:ext>
            </a:extLst>
          </a:blip>
          <a:srcRect t="4331" r="1" b="4333"/>
          <a:stretch/>
        </p:blipFill>
        <p:spPr>
          <a:xfrm>
            <a:off x="5195454" y="1251825"/>
            <a:ext cx="6356465" cy="43543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96"/>
                                        </p:tgtEl>
                                        <p:attrNameLst>
                                          <p:attrName>style.visibility</p:attrName>
                                        </p:attrNameLst>
                                      </p:cBhvr>
                                      <p:to>
                                        <p:strVal val="visible"/>
                                      </p:to>
                                    </p:set>
                                    <p:animEffect transition="in" filter="fade">
                                      <p:cBhvr>
                                        <p:cTn id="10" dur="4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Google Shape;292;gd35c07cfd2_0_0"/>
          <p:cNvSpPr txBox="1">
            <a:spLocks noGrp="1"/>
          </p:cNvSpPr>
          <p:nvPr>
            <p:ph type="title"/>
          </p:nvPr>
        </p:nvSpPr>
        <p:spPr>
          <a:xfrm>
            <a:off x="656823" y="962166"/>
            <a:ext cx="3103808" cy="4421876"/>
          </a:xfrm>
          <a:prstGeom prst="rect">
            <a:avLst/>
          </a:prstGeom>
        </p:spPr>
        <p:txBody>
          <a:bodyPr spcFirstLastPara="1" lIns="91425" tIns="45700" rIns="91425" bIns="45700" anchor="t" anchorCtr="0">
            <a:normAutofit/>
          </a:bodyPr>
          <a:lstStyle/>
          <a:p>
            <a:pPr marL="0" lvl="0" indent="0" algn="r" rtl="0">
              <a:spcBef>
                <a:spcPts val="0"/>
              </a:spcBef>
              <a:spcAft>
                <a:spcPts val="0"/>
              </a:spcAft>
              <a:buSzPts val="1800"/>
              <a:buNone/>
            </a:pPr>
            <a:r>
              <a:rPr lang="en-US" sz="4000"/>
              <a:t>References </a:t>
            </a:r>
          </a:p>
        </p:txBody>
      </p:sp>
      <p:sp>
        <p:nvSpPr>
          <p:cNvPr id="293" name="Google Shape;293;gd35c07cfd2_0_0"/>
          <p:cNvSpPr txBox="1">
            <a:spLocks noGrp="1"/>
          </p:cNvSpPr>
          <p:nvPr>
            <p:ph idx="1"/>
          </p:nvPr>
        </p:nvSpPr>
        <p:spPr>
          <a:xfrm>
            <a:off x="4088929" y="962167"/>
            <a:ext cx="6858113" cy="953130"/>
          </a:xfrm>
          <a:prstGeom prst="rect">
            <a:avLst/>
          </a:prstGeom>
        </p:spPr>
        <p:txBody>
          <a:bodyPr spcFirstLastPara="1" lIns="91425" tIns="45700" rIns="91425" bIns="45700" anchor="t" anchorCtr="0">
            <a:normAutofit/>
          </a:bodyPr>
          <a:lstStyle/>
          <a:p>
            <a:pPr marL="0" lvl="0" indent="0" rtl="0">
              <a:spcBef>
                <a:spcPts val="1000"/>
              </a:spcBef>
              <a:spcAft>
                <a:spcPts val="0"/>
              </a:spcAft>
              <a:buSzPts val="2800"/>
              <a:buNone/>
            </a:pPr>
            <a:r>
              <a:rPr lang="en-US" sz="2000" u="sng" dirty="0">
                <a:hlinkClick r:id="rId3"/>
              </a:rPr>
              <a:t>https://www.personalitypathways.com/article/trump-mbti-type.html</a:t>
            </a:r>
            <a:endParaRPr lang="en-US" sz="2000" dirty="0"/>
          </a:p>
          <a:p>
            <a:pPr marL="0" lvl="0" indent="0" rtl="0">
              <a:spcBef>
                <a:spcPts val="1000"/>
              </a:spcBef>
              <a:spcAft>
                <a:spcPts val="0"/>
              </a:spcAft>
              <a:buSzPts val="2800"/>
              <a:buNone/>
            </a:pPr>
            <a:endParaRPr lang="en-US" sz="2000" dirty="0"/>
          </a:p>
        </p:txBody>
      </p:sp>
      <p:sp>
        <p:nvSpPr>
          <p:cNvPr id="176" name="Rectangle 17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8"/>
          <p:cNvSpPr txBox="1">
            <a:spLocks noGrp="1"/>
          </p:cNvSpPr>
          <p:nvPr>
            <p:ph type="title"/>
          </p:nvPr>
        </p:nvSpPr>
        <p:spPr>
          <a:xfrm>
            <a:off x="793662" y="386930"/>
            <a:ext cx="10066122" cy="1298448"/>
          </a:xfrm>
          <a:prstGeom prst="rect">
            <a:avLst/>
          </a:prstGeom>
        </p:spPr>
        <p:txBody>
          <a:bodyPr spcFirstLastPara="1" lIns="91425" tIns="45700" rIns="91425" bIns="45700" anchor="b" anchorCtr="0">
            <a:normAutofit/>
            <a:scene3d>
              <a:camera prst="orthographicFront"/>
              <a:lightRig rig="soft" dir="t">
                <a:rot lat="0" lon="0" rev="15600000"/>
              </a:lightRig>
            </a:scene3d>
            <a:sp3d extrusionH="57150" prstMaterial="softEdge">
              <a:bevelT w="25400" h="38100"/>
            </a:sp3d>
          </a:bodyPr>
          <a:lstStyle/>
          <a:p>
            <a:pPr marL="0" lvl="0" indent="0" rtl="0">
              <a:spcBef>
                <a:spcPts val="0"/>
              </a:spcBef>
              <a:spcAft>
                <a:spcPts val="0"/>
              </a:spcAft>
              <a:buClr>
                <a:schemeClr val="dk1"/>
              </a:buClr>
              <a:buSzPts val="1800"/>
              <a:buNone/>
            </a:pPr>
            <a:r>
              <a:rPr lang="en-US" sz="4800" b="1" dirty="0">
                <a:ln w="0"/>
                <a:effectLst>
                  <a:outerShdw blurRad="38100" dist="19050" dir="2700000" algn="tl" rotWithShape="0">
                    <a:schemeClr val="dk1">
                      <a:alpha val="40000"/>
                    </a:schemeClr>
                  </a:outerShdw>
                </a:effectLst>
                <a:latin typeface="+mn-lt"/>
              </a:rPr>
              <a:t>The Myers-Briggs Type Indicator</a:t>
            </a:r>
          </a:p>
        </p:txBody>
      </p:sp>
      <p:sp>
        <p:nvSpPr>
          <p:cNvPr id="116" name="Rectangle 1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p28"/>
          <p:cNvSpPr txBox="1">
            <a:spLocks noGrp="1"/>
          </p:cNvSpPr>
          <p:nvPr>
            <p:ph idx="1"/>
          </p:nvPr>
        </p:nvSpPr>
        <p:spPr>
          <a:xfrm>
            <a:off x="793661" y="2599509"/>
            <a:ext cx="4530898" cy="3639450"/>
          </a:xfrm>
          <a:prstGeom prst="rect">
            <a:avLst/>
          </a:prstGeom>
        </p:spPr>
        <p:txBody>
          <a:bodyPr spcFirstLastPara="1" lIns="91425" tIns="45700" rIns="91425" bIns="45700" anchor="ctr" anchorCtr="0">
            <a:normAutofit/>
          </a:bodyPr>
          <a:lstStyle/>
          <a:p>
            <a:pPr marL="393700" indent="-342900">
              <a:buClr>
                <a:schemeClr val="dk1"/>
              </a:buClr>
              <a:buSzPts val="2800"/>
            </a:pPr>
            <a:r>
              <a:rPr lang="en-US" sz="1700" dirty="0"/>
              <a:t>The personality type system or Y-variable we used was the Myers-Briggs Type Indicator (MBTI)</a:t>
            </a:r>
          </a:p>
          <a:p>
            <a:pPr marL="457200" lvl="0" indent="-406400" rtl="0">
              <a:spcBef>
                <a:spcPts val="1000"/>
              </a:spcBef>
              <a:spcAft>
                <a:spcPts val="0"/>
              </a:spcAft>
              <a:buSzPts val="2800"/>
              <a:buChar char="•"/>
            </a:pPr>
            <a:r>
              <a:rPr lang="en-US" sz="1700" dirty="0"/>
              <a:t>The is a personality type system that divides everyone into 16 distinct personality types across 4 axis.</a:t>
            </a:r>
          </a:p>
          <a:p>
            <a:pPr marL="457200" lvl="0" indent="-406400" rtl="0">
              <a:spcBef>
                <a:spcPts val="1000"/>
              </a:spcBef>
              <a:spcAft>
                <a:spcPts val="0"/>
              </a:spcAft>
              <a:buSzPts val="2800"/>
              <a:buChar char="•"/>
            </a:pPr>
            <a:r>
              <a:rPr lang="en-US" sz="1700" dirty="0"/>
              <a:t>For example, someone who fall under the categories of </a:t>
            </a:r>
            <a:r>
              <a:rPr lang="en-US" sz="1700" dirty="0">
                <a:solidFill>
                  <a:srgbClr val="33BC9D"/>
                </a:solidFill>
              </a:rPr>
              <a:t>introversion, intuition, thinking and perceiving </a:t>
            </a:r>
            <a:r>
              <a:rPr lang="en-US" sz="1700" dirty="0"/>
              <a:t>would be labelled an INTP in the MBTI system</a:t>
            </a:r>
          </a:p>
          <a:p>
            <a:pPr marL="50800" lvl="0" indent="0" rtl="0">
              <a:spcBef>
                <a:spcPts val="1000"/>
              </a:spcBef>
              <a:spcAft>
                <a:spcPts val="0"/>
              </a:spcAft>
              <a:buSzPts val="2800"/>
              <a:buNone/>
            </a:pPr>
            <a:br>
              <a:rPr lang="en-US" sz="1700" dirty="0"/>
            </a:br>
            <a:endParaRPr lang="en-US" sz="1700" dirty="0"/>
          </a:p>
          <a:p>
            <a:pPr marL="457200" lvl="0" indent="-228600" rtl="0">
              <a:spcBef>
                <a:spcPts val="1000"/>
              </a:spcBef>
              <a:spcAft>
                <a:spcPts val="0"/>
              </a:spcAft>
              <a:buClr>
                <a:schemeClr val="dk1"/>
              </a:buClr>
              <a:buSzPts val="2800"/>
              <a:buNone/>
            </a:pPr>
            <a:endParaRPr lang="en-US" sz="1700" dirty="0"/>
          </a:p>
        </p:txBody>
      </p:sp>
      <p:sp>
        <p:nvSpPr>
          <p:cNvPr id="120" name="Rectangle 1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9" name="Google Shape;109;p28"/>
          <p:cNvGraphicFramePr/>
          <p:nvPr>
            <p:extLst>
              <p:ext uri="{D42A27DB-BD31-4B8C-83A1-F6EECF244321}">
                <p14:modId xmlns:p14="http://schemas.microsoft.com/office/powerpoint/2010/main" val="154308124"/>
              </p:ext>
            </p:extLst>
          </p:nvPr>
        </p:nvGraphicFramePr>
        <p:xfrm>
          <a:off x="5911532" y="2932590"/>
          <a:ext cx="5150278" cy="2817576"/>
        </p:xfrm>
        <a:graphic>
          <a:graphicData uri="http://schemas.openxmlformats.org/drawingml/2006/table">
            <a:tbl>
              <a:tblPr>
                <a:solidFill>
                  <a:schemeClr val="accent1">
                    <a:lumMod val="20000"/>
                    <a:lumOff val="80000"/>
                  </a:schemeClr>
                </a:solidFill>
                <a:tableStyleId>{E269D01E-BC32-4049-B463-5C60D7B0CCD2}</a:tableStyleId>
              </a:tblPr>
              <a:tblGrid>
                <a:gridCol w="2465316">
                  <a:extLst>
                    <a:ext uri="{9D8B030D-6E8A-4147-A177-3AD203B41FA5}">
                      <a16:colId xmlns:a16="http://schemas.microsoft.com/office/drawing/2014/main" val="20000"/>
                    </a:ext>
                  </a:extLst>
                </a:gridCol>
                <a:gridCol w="2684962">
                  <a:extLst>
                    <a:ext uri="{9D8B030D-6E8A-4147-A177-3AD203B41FA5}">
                      <a16:colId xmlns:a16="http://schemas.microsoft.com/office/drawing/2014/main" val="20001"/>
                    </a:ext>
                  </a:extLst>
                </a:gridCol>
              </a:tblGrid>
              <a:tr h="704394">
                <a:tc>
                  <a:txBody>
                    <a:bodyPr/>
                    <a:lstStyle/>
                    <a:p>
                      <a:pPr marL="0" lvl="0" indent="0" algn="ctr" rtl="0">
                        <a:spcBef>
                          <a:spcPts val="0"/>
                        </a:spcBef>
                        <a:spcAft>
                          <a:spcPts val="0"/>
                        </a:spcAft>
                        <a:buNone/>
                      </a:pPr>
                      <a:r>
                        <a:rPr lang="en-US" sz="2400" cap="none" spc="0">
                          <a:solidFill>
                            <a:schemeClr val="tx1"/>
                          </a:solidFill>
                        </a:rPr>
                        <a:t>Introversion (I)</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US" sz="2400" cap="none" spc="0">
                          <a:solidFill>
                            <a:schemeClr val="tx1"/>
                          </a:solidFill>
                        </a:rPr>
                        <a:t>Extroversion (E)</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0"/>
                  </a:ext>
                </a:extLst>
              </a:tr>
              <a:tr h="704394">
                <a:tc>
                  <a:txBody>
                    <a:bodyPr/>
                    <a:lstStyle/>
                    <a:p>
                      <a:pPr marL="0" lvl="0" indent="0" algn="ctr" rtl="0">
                        <a:spcBef>
                          <a:spcPts val="0"/>
                        </a:spcBef>
                        <a:spcAft>
                          <a:spcPts val="0"/>
                        </a:spcAft>
                        <a:buNone/>
                      </a:pPr>
                      <a:r>
                        <a:rPr lang="en-US" sz="2400" cap="none" spc="0" dirty="0">
                          <a:solidFill>
                            <a:schemeClr val="tx1"/>
                          </a:solidFill>
                        </a:rPr>
                        <a:t>Intuition(N)</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US" sz="2400" cap="none" spc="0">
                          <a:solidFill>
                            <a:schemeClr val="tx1"/>
                          </a:solidFill>
                        </a:rPr>
                        <a:t>Sensing (S)</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1"/>
                  </a:ext>
                </a:extLst>
              </a:tr>
              <a:tr h="704394">
                <a:tc>
                  <a:txBody>
                    <a:bodyPr/>
                    <a:lstStyle/>
                    <a:p>
                      <a:pPr marL="0" lvl="0" indent="0" algn="ctr" rtl="0">
                        <a:spcBef>
                          <a:spcPts val="0"/>
                        </a:spcBef>
                        <a:spcAft>
                          <a:spcPts val="0"/>
                        </a:spcAft>
                        <a:buNone/>
                      </a:pPr>
                      <a:r>
                        <a:rPr lang="en-US" sz="2400" cap="none" spc="0">
                          <a:solidFill>
                            <a:schemeClr val="tx1"/>
                          </a:solidFill>
                        </a:rPr>
                        <a:t>Thinking (T)</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US" sz="2400" cap="none" spc="0">
                          <a:solidFill>
                            <a:schemeClr val="tx1"/>
                          </a:solidFill>
                        </a:rPr>
                        <a:t>Feeling (F)</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2"/>
                  </a:ext>
                </a:extLst>
              </a:tr>
              <a:tr h="704394">
                <a:tc>
                  <a:txBody>
                    <a:bodyPr/>
                    <a:lstStyle/>
                    <a:p>
                      <a:pPr marL="0" lvl="0" indent="0" algn="ctr" rtl="0">
                        <a:spcBef>
                          <a:spcPts val="0"/>
                        </a:spcBef>
                        <a:spcAft>
                          <a:spcPts val="0"/>
                        </a:spcAft>
                        <a:buNone/>
                      </a:pPr>
                      <a:r>
                        <a:rPr lang="en-US" sz="2400" cap="none" spc="0">
                          <a:solidFill>
                            <a:schemeClr val="tx1"/>
                          </a:solidFill>
                        </a:rPr>
                        <a:t>Judging (J)</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US" sz="2400" cap="none" spc="0" dirty="0">
                          <a:solidFill>
                            <a:schemeClr val="tx1"/>
                          </a:solidFill>
                        </a:rPr>
                        <a:t>Perceiving (P)</a:t>
                      </a:r>
                    </a:p>
                  </a:txBody>
                  <a:tcPr marL="139007" marR="139007" marT="139007" marB="1390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0"/>
        <p:cNvGrpSpPr/>
        <p:nvPr/>
      </p:nvGrpSpPr>
      <p:grpSpPr>
        <a:xfrm>
          <a:off x="0" y="0"/>
          <a:ext cx="0" cy="0"/>
          <a:chOff x="0" y="0"/>
          <a:chExt cx="0" cy="0"/>
        </a:xfrm>
      </p:grpSpPr>
      <p:sp>
        <p:nvSpPr>
          <p:cNvPr id="136" name="Rectangle 12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Google Shape;101;p3"/>
          <p:cNvSpPr txBox="1">
            <a:spLocks noGrp="1"/>
          </p:cNvSpPr>
          <p:nvPr>
            <p:ph type="title"/>
          </p:nvPr>
        </p:nvSpPr>
        <p:spPr>
          <a:xfrm>
            <a:off x="244812" y="365125"/>
            <a:ext cx="3519791" cy="1325563"/>
          </a:xfrm>
          <a:prstGeom prst="ellipse">
            <a:avLst/>
          </a:prstGeom>
        </p:spPr>
        <p:txBody>
          <a:bodyPr spcFirstLastPara="1" lIns="91425" tIns="45700" rIns="91425" bIns="45700" anchorCtr="0">
            <a:normAutofit/>
          </a:bodyPr>
          <a:lstStyle/>
          <a:p>
            <a:pPr marL="0" lvl="0" indent="0" rtl="0">
              <a:spcBef>
                <a:spcPts val="0"/>
              </a:spcBef>
              <a:spcAft>
                <a:spcPts val="0"/>
              </a:spcAft>
              <a:buClr>
                <a:schemeClr val="dk1"/>
              </a:buClr>
              <a:buSzPts val="4800"/>
              <a:buFont typeface="Arial"/>
              <a:buNone/>
            </a:pPr>
            <a:r>
              <a:rPr lang="en-US" b="1" dirty="0">
                <a:ln w="0"/>
                <a:effectLst>
                  <a:outerShdw blurRad="38100" dist="19050" dir="2700000" algn="tl" rotWithShape="0">
                    <a:schemeClr val="dk1">
                      <a:alpha val="40000"/>
                    </a:schemeClr>
                  </a:outerShdw>
                </a:effectLst>
                <a:latin typeface="+mn-lt"/>
              </a:rPr>
              <a:t>Objective</a:t>
            </a:r>
          </a:p>
        </p:txBody>
      </p:sp>
      <p:graphicFrame>
        <p:nvGraphicFramePr>
          <p:cNvPr id="104" name="Google Shape;102;p3">
            <a:extLst>
              <a:ext uri="{FF2B5EF4-FFF2-40B4-BE49-F238E27FC236}">
                <a16:creationId xmlns:a16="http://schemas.microsoft.com/office/drawing/2014/main" id="{7C6B6922-5991-4DA6-8DCD-B97E74CA1F3D}"/>
              </a:ext>
            </a:extLst>
          </p:cNvPr>
          <p:cNvGraphicFramePr>
            <a:graphicFrameLocks noGrp="1"/>
          </p:cNvGraphicFramePr>
          <p:nvPr>
            <p:ph idx="1"/>
            <p:extLst>
              <p:ext uri="{D42A27DB-BD31-4B8C-83A1-F6EECF244321}">
                <p14:modId xmlns:p14="http://schemas.microsoft.com/office/powerpoint/2010/main" val="185444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15" descr="Graphs and plots layered on a blue digital screen">
            <a:extLst>
              <a:ext uri="{FF2B5EF4-FFF2-40B4-BE49-F238E27FC236}">
                <a16:creationId xmlns:a16="http://schemas.microsoft.com/office/drawing/2014/main" id="{08C157A6-362E-4C31-A5DF-C147F7FE222C}"/>
              </a:ext>
            </a:extLst>
          </p:cNvPr>
          <p:cNvPicPr>
            <a:picLocks noChangeAspect="1"/>
          </p:cNvPicPr>
          <p:nvPr/>
        </p:nvPicPr>
        <p:blipFill rotWithShape="1">
          <a:blip r:embed="rId3"/>
          <a:srcRect t="1719" r="13818" b="7372"/>
          <a:stretch/>
        </p:blipFill>
        <p:spPr>
          <a:xfrm>
            <a:off x="3523488" y="10"/>
            <a:ext cx="8668512" cy="6857990"/>
          </a:xfrm>
          <a:prstGeom prst="rect">
            <a:avLst/>
          </a:prstGeom>
        </p:spPr>
      </p:pic>
      <p:sp>
        <p:nvSpPr>
          <p:cNvPr id="140" name="Rectangle 13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Google Shape;114;p29"/>
          <p:cNvSpPr txBox="1">
            <a:spLocks noGrp="1"/>
          </p:cNvSpPr>
          <p:nvPr>
            <p:ph type="title"/>
          </p:nvPr>
        </p:nvSpPr>
        <p:spPr>
          <a:xfrm>
            <a:off x="477981" y="1122363"/>
            <a:ext cx="4023360" cy="3204134"/>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7800"/>
            </a:pPr>
            <a:r>
              <a:rPr lang="en-US" sz="4800"/>
              <a:t>Exploratory Analysis</a:t>
            </a:r>
          </a:p>
        </p:txBody>
      </p:sp>
      <p:sp>
        <p:nvSpPr>
          <p:cNvPr id="142" name="Rectangle 1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4" name="Rectangle 1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4"/>
                                        </p:tgtEl>
                                        <p:attrNameLst>
                                          <p:attrName>style.visibility</p:attrName>
                                        </p:attrNameLst>
                                      </p:cBhvr>
                                      <p:to>
                                        <p:strVal val="visible"/>
                                      </p:to>
                                    </p:set>
                                    <p:animEffect transition="in" filter="fade">
                                      <p:cBhvr>
                                        <p:cTn id="7" dur="700"/>
                                        <p:tgtEl>
                                          <p:spTgt spid="11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24"/>
                                        </p:tgtEl>
                                        <p:attrNameLst>
                                          <p:attrName>style.visibility</p:attrName>
                                        </p:attrNameLst>
                                      </p:cBhvr>
                                      <p:to>
                                        <p:strVal val="visible"/>
                                      </p:to>
                                    </p:set>
                                    <p:animEffect transition="in" filter="fade">
                                      <p:cBhvr>
                                        <p:cTn id="10" dur="7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4"/>
          <p:cNvSpPr txBox="1">
            <a:spLocks noGrp="1"/>
          </p:cNvSpPr>
          <p:nvPr>
            <p:ph type="title"/>
          </p:nvPr>
        </p:nvSpPr>
        <p:spPr>
          <a:xfrm>
            <a:off x="838200" y="557188"/>
            <a:ext cx="10515600" cy="1133499"/>
          </a:xfrm>
          <a:prstGeom prst="rect">
            <a:avLst/>
          </a:prstGeom>
        </p:spPr>
        <p:txBody>
          <a:bodyPr spcFirstLastPara="1" lIns="91425" tIns="45700" rIns="91425" bIns="45700" anchorCtr="0">
            <a:normAutofit/>
          </a:bodyPr>
          <a:lstStyle/>
          <a:p>
            <a:pPr marL="0" lvl="0" indent="0" algn="ctr" rtl="0">
              <a:spcBef>
                <a:spcPts val="0"/>
              </a:spcBef>
              <a:spcAft>
                <a:spcPts val="0"/>
              </a:spcAft>
              <a:buClr>
                <a:schemeClr val="dk1"/>
              </a:buClr>
              <a:buSzPts val="4800"/>
              <a:buFont typeface="Arial"/>
              <a:buNone/>
            </a:pPr>
            <a:r>
              <a:rPr lang="en-US" sz="5200"/>
              <a:t>Exploratory Analysis</a:t>
            </a:r>
          </a:p>
        </p:txBody>
      </p:sp>
      <p:graphicFrame>
        <p:nvGraphicFramePr>
          <p:cNvPr id="131" name="Google Shape;120;p4">
            <a:extLst>
              <a:ext uri="{FF2B5EF4-FFF2-40B4-BE49-F238E27FC236}">
                <a16:creationId xmlns:a16="http://schemas.microsoft.com/office/drawing/2014/main" id="{A2005E9A-5C90-4122-A581-2685F8FCC1B9}"/>
              </a:ext>
            </a:extLst>
          </p:cNvPr>
          <p:cNvGraphicFramePr>
            <a:graphicFrameLocks noGrp="1"/>
          </p:cNvGraphicFramePr>
          <p:nvPr>
            <p:ph idx="1"/>
            <p:extLst>
              <p:ext uri="{D42A27DB-BD31-4B8C-83A1-F6EECF244321}">
                <p14:modId xmlns:p14="http://schemas.microsoft.com/office/powerpoint/2010/main" val="125039239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D018728-3DE6-F14A-BCF4-DD92DFDD2531}"/>
              </a:ext>
            </a:extLst>
          </p:cNvPr>
          <p:cNvPicPr>
            <a:picLocks noChangeAspect="1"/>
          </p:cNvPicPr>
          <p:nvPr/>
        </p:nvPicPr>
        <p:blipFill>
          <a:blip r:embed="rId8"/>
          <a:stretch>
            <a:fillRect/>
          </a:stretch>
        </p:blipFill>
        <p:spPr>
          <a:xfrm>
            <a:off x="7834312" y="2593975"/>
            <a:ext cx="3519488" cy="19480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80494E5-0AC4-A144-A3EC-B2B08799DAD9}"/>
              </a:ext>
            </a:extLst>
          </p:cNvPr>
          <p:cNvPicPr>
            <a:picLocks noChangeAspect="1"/>
          </p:cNvPicPr>
          <p:nvPr/>
        </p:nvPicPr>
        <p:blipFill>
          <a:blip r:embed="rId3"/>
          <a:stretch>
            <a:fillRect/>
          </a:stretch>
        </p:blipFill>
        <p:spPr>
          <a:xfrm>
            <a:off x="3048" y="323385"/>
            <a:ext cx="12188952"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Graphical user interface, table&#10;&#10;Description automatically generated">
            <a:extLst>
              <a:ext uri="{FF2B5EF4-FFF2-40B4-BE49-F238E27FC236}">
                <a16:creationId xmlns:a16="http://schemas.microsoft.com/office/drawing/2014/main" id="{78F58052-3B45-F147-843B-6F2BFE41C539}"/>
              </a:ext>
            </a:extLst>
          </p:cNvPr>
          <p:cNvPicPr>
            <a:picLocks noGrp="1" noChangeAspect="1"/>
          </p:cNvPicPr>
          <p:nvPr>
            <p:ph idx="1"/>
          </p:nvPr>
        </p:nvPicPr>
        <p:blipFill rotWithShape="1">
          <a:blip r:embed="rId2"/>
          <a:srcRect l="1591" t="5787" r="8816" b="4795"/>
          <a:stretch/>
        </p:blipFill>
        <p:spPr>
          <a:xfrm>
            <a:off x="25467" y="1236595"/>
            <a:ext cx="10336979" cy="5571065"/>
          </a:xfrm>
          <a:prstGeom prst="rect">
            <a:avLst/>
          </a:prstGeom>
          <a:ln>
            <a:noFill/>
          </a:ln>
        </p:spPr>
      </p:pic>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33;p6">
            <a:extLst>
              <a:ext uri="{FF2B5EF4-FFF2-40B4-BE49-F238E27FC236}">
                <a16:creationId xmlns:a16="http://schemas.microsoft.com/office/drawing/2014/main" id="{46157CAB-0723-A044-B775-467E340A63F9}"/>
              </a:ext>
            </a:extLst>
          </p:cNvPr>
          <p:cNvSpPr txBox="1"/>
          <p:nvPr/>
        </p:nvSpPr>
        <p:spPr>
          <a:xfrm>
            <a:off x="4672575" y="-178330"/>
            <a:ext cx="6894600" cy="1865700"/>
          </a:xfrm>
          <a:prstGeom prst="rect">
            <a:avLst/>
          </a:prstGeom>
          <a:noFill/>
          <a:ln>
            <a:noFill/>
          </a:ln>
        </p:spPr>
        <p:txBody>
          <a:bodyPr spcFirstLastPara="1" wrap="square" lIns="91425" tIns="45700" rIns="91425" bIns="45700" anchor="ctr" anchorCtr="0">
            <a:normAutofit/>
          </a:bodyPr>
          <a:lstStyle/>
          <a:p>
            <a:pPr marL="0" marR="0" lvl="0" indent="-127000" algn="l" rtl="0">
              <a:spcBef>
                <a:spcPts val="0"/>
              </a:spcBef>
              <a:spcAft>
                <a:spcPts val="0"/>
              </a:spcAft>
              <a:buClr>
                <a:schemeClr val="dk1"/>
              </a:buClr>
              <a:buSzPct val="108108"/>
              <a:buFont typeface="Arial"/>
              <a:buChar char="•"/>
            </a:pPr>
            <a:r>
              <a:rPr lang="en-US" sz="1700" b="0" i="0" u="none" strike="noStrike" cap="none" dirty="0">
                <a:solidFill>
                  <a:schemeClr val="dk1"/>
                </a:solidFill>
                <a:latin typeface="Arial"/>
                <a:ea typeface="Arial"/>
                <a:cs typeface="Arial"/>
                <a:sym typeface="Arial"/>
              </a:rPr>
              <a:t>This plot further shows clearly that there are several imbalances in our dataset, showing all the observations along with some representation of the underlying distribution using our added features.</a:t>
            </a:r>
            <a:endParaRPr lang="en-US" sz="1700" b="0" i="0" u="none" strike="noStrike" cap="none" dirty="0">
              <a:solidFill>
                <a:srgbClr val="000000"/>
              </a:solidFill>
              <a:latin typeface="Arial"/>
              <a:ea typeface="Arial"/>
              <a:cs typeface="Arial"/>
              <a:sym typeface="Arial"/>
            </a:endParaRPr>
          </a:p>
          <a:p>
            <a:pPr marL="0" marR="0" lvl="0" indent="-127000" algn="l" rtl="0">
              <a:spcBef>
                <a:spcPts val="600"/>
              </a:spcBef>
              <a:spcAft>
                <a:spcPts val="0"/>
              </a:spcAft>
              <a:buClr>
                <a:schemeClr val="dk1"/>
              </a:buClr>
              <a:buSzPct val="108108"/>
              <a:buFont typeface="Arial"/>
              <a:buChar char="•"/>
            </a:pPr>
            <a:r>
              <a:rPr lang="en-US" sz="1700" b="0" i="0" u="none" strike="noStrike" cap="none" dirty="0">
                <a:solidFill>
                  <a:schemeClr val="dk1"/>
                </a:solidFill>
                <a:latin typeface="Arial"/>
                <a:ea typeface="Arial"/>
                <a:cs typeface="Arial"/>
                <a:sym typeface="Arial"/>
              </a:rPr>
              <a:t>INFP has the most cluttered showing there are the greatest number of comments of this type of personality.</a:t>
            </a:r>
            <a:endParaRPr lang="en-US" sz="1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8078077"/>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docProps/app.xml><?xml version="1.0" encoding="utf-8"?>
<Properties xmlns="http://schemas.openxmlformats.org/officeDocument/2006/extended-properties" xmlns:vt="http://schemas.openxmlformats.org/officeDocument/2006/docPropsVTypes">
  <Template/>
  <TotalTime>4577</TotalTime>
  <Words>1651</Words>
  <Application>Microsoft Macintosh PowerPoint</Application>
  <PresentationFormat>Widescreen</PresentationFormat>
  <Paragraphs>127</Paragraphs>
  <Slides>30</Slides>
  <Notes>25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Personality Prediction</vt:lpstr>
      <vt:lpstr>Contents</vt:lpstr>
      <vt:lpstr>Introduction</vt:lpstr>
      <vt:lpstr>The Myers-Briggs Type Indicator</vt:lpstr>
      <vt:lpstr>Objective</vt:lpstr>
      <vt:lpstr>Exploratory Analysis</vt:lpstr>
      <vt:lpstr>Exploratory Analysis</vt:lpstr>
      <vt:lpstr>PowerPoint Presentation</vt:lpstr>
      <vt:lpstr>PowerPoint Presentation</vt:lpstr>
      <vt:lpstr>PowerPoint Presentation</vt:lpstr>
      <vt:lpstr>PowerPoint Presentation</vt:lpstr>
      <vt:lpstr>Most Frequent Words</vt:lpstr>
      <vt:lpstr>PowerPoint Presentation</vt:lpstr>
      <vt:lpstr>Data  Preparation</vt:lpstr>
      <vt:lpstr>Data Cleaning</vt:lpstr>
      <vt:lpstr>Pre-Processed Data</vt:lpstr>
      <vt:lpstr>Feature Engineering</vt:lpstr>
      <vt:lpstr>Binary Encoding</vt:lpstr>
      <vt:lpstr>Distribution across types</vt:lpstr>
      <vt:lpstr>Dataset before vectorization</vt:lpstr>
      <vt:lpstr>Using the TF-IDF vectorizer</vt:lpstr>
      <vt:lpstr>Model Development and Evaluation</vt:lpstr>
      <vt:lpstr>Model Development and Evaluation</vt:lpstr>
      <vt:lpstr>Example: Logistic Regression Model</vt:lpstr>
      <vt:lpstr>Prediction</vt:lpstr>
      <vt:lpstr>New dataset</vt:lpstr>
      <vt:lpstr>Preparing for prediction</vt:lpstr>
      <vt:lpstr>Predictions</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Akshatha Byrana Umesh</dc:creator>
  <cp:lastModifiedBy>Akshatha Byrana Umesh</cp:lastModifiedBy>
  <cp:revision>36</cp:revision>
  <dcterms:created xsi:type="dcterms:W3CDTF">2021-04-17T21:55:37Z</dcterms:created>
  <dcterms:modified xsi:type="dcterms:W3CDTF">2021-04-25T19:38:32Z</dcterms:modified>
</cp:coreProperties>
</file>